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7" r:id="rId2"/>
    <p:sldId id="259" r:id="rId3"/>
    <p:sldId id="260" r:id="rId4"/>
    <p:sldId id="261" r:id="rId5"/>
    <p:sldId id="262" r:id="rId6"/>
    <p:sldId id="280" r:id="rId7"/>
    <p:sldId id="268" r:id="rId8"/>
    <p:sldId id="263" r:id="rId9"/>
    <p:sldId id="281" r:id="rId10"/>
    <p:sldId id="269" r:id="rId11"/>
    <p:sldId id="270" r:id="rId12"/>
    <p:sldId id="279" r:id="rId13"/>
    <p:sldId id="265" r:id="rId14"/>
    <p:sldId id="266" r:id="rId15"/>
    <p:sldId id="267" r:id="rId16"/>
    <p:sldId id="271" r:id="rId17"/>
    <p:sldId id="283" r:id="rId18"/>
    <p:sldId id="272" r:id="rId19"/>
    <p:sldId id="274" r:id="rId20"/>
    <p:sldId id="273"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1893"/>
    <a:srgbClr val="FF2600"/>
    <a:srgbClr val="945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703"/>
    <p:restoredTop sz="85644"/>
  </p:normalViewPr>
  <p:slideViewPr>
    <p:cSldViewPr snapToGrid="0" snapToObjects="1" showGuides="1">
      <p:cViewPr varScale="1">
        <p:scale>
          <a:sx n="84" d="100"/>
          <a:sy n="84" d="100"/>
        </p:scale>
        <p:origin x="1408" y="176"/>
      </p:cViewPr>
      <p:guideLst>
        <p:guide orient="horz" pos="2160"/>
        <p:guide pos="2880"/>
      </p:guideLst>
    </p:cSldViewPr>
  </p:slideViewPr>
  <p:notesTextViewPr>
    <p:cViewPr>
      <p:scale>
        <a:sx n="1" d="1"/>
        <a:sy n="1" d="1"/>
      </p:scale>
      <p:origin x="0" y="-216"/>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80D62-5F2D-904A-9F2C-C8B2EE53016E}" type="datetimeFigureOut">
              <a:rPr lang="en-US" smtClean="0"/>
              <a:t>1/12/18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508E79-9D6A-8F4E-AD69-5E41766A2DF6}" type="slidenum">
              <a:rPr lang="en-US" smtClean="0"/>
              <a:t>‹#›</a:t>
            </a:fld>
            <a:endParaRPr lang="en-US"/>
          </a:p>
        </p:txBody>
      </p:sp>
    </p:spTree>
    <p:extLst>
      <p:ext uri="{BB962C8B-B14F-4D97-AF65-F5344CB8AC3E}">
        <p14:creationId xmlns:p14="http://schemas.microsoft.com/office/powerpoint/2010/main" val="709723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s://www.flickr.com/photos/stevedevol/4434122972"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71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solidFill>
                  <a:schemeClr val="tx1"/>
                </a:solidFill>
                <a:latin typeface="Calibri Bold" charset="0"/>
                <a:ea typeface="ＭＳ Ｐゴシック" charset="-128"/>
                <a:sym typeface="Calibri Bold" charset="0"/>
              </a:rPr>
              <a:t>Welcome to the Middle School Math Partnership M</a:t>
            </a:r>
            <a:r>
              <a:rPr lang="en-US" altLang="en-US" sz="1200" baseline="32000" dirty="0" smtClean="0">
                <a:solidFill>
                  <a:schemeClr val="tx1"/>
                </a:solidFill>
                <a:latin typeface="Calibri Bold" charset="0"/>
                <a:ea typeface="ＭＳ Ｐゴシック" charset="-128"/>
                <a:sym typeface="Calibri Bold" charset="0"/>
              </a:rPr>
              <a:t>2</a:t>
            </a:r>
            <a:r>
              <a:rPr lang="en-US" altLang="en-US" sz="1200" dirty="0" smtClean="0">
                <a:solidFill>
                  <a:schemeClr val="tx1"/>
                </a:solidFill>
                <a:latin typeface="Calibri Bold" charset="0"/>
                <a:ea typeface="ＭＳ Ｐゴシック" charset="-128"/>
                <a:sym typeface="Calibri Bold" charset="0"/>
              </a:rPr>
              <a:t>P</a:t>
            </a:r>
            <a:br>
              <a:rPr lang="en-US" altLang="en-US" sz="1200" dirty="0" smtClean="0">
                <a:solidFill>
                  <a:schemeClr val="tx1"/>
                </a:solidFill>
                <a:latin typeface="Calibri Bold" charset="0"/>
                <a:ea typeface="ＭＳ Ｐゴシック" charset="-128"/>
                <a:sym typeface="Calibri Bold" charset="0"/>
              </a:rPr>
            </a:br>
            <a:r>
              <a:rPr lang="en-US" altLang="en-US" sz="1200" dirty="0" smtClean="0">
                <a:solidFill>
                  <a:schemeClr val="tx1"/>
                </a:solidFill>
                <a:latin typeface="Calibri Bold" charset="0"/>
                <a:ea typeface="ＭＳ Ｐゴシック" charset="-128"/>
                <a:sym typeface="Calibri Bold" charset="0"/>
              </a:rPr>
              <a:t>Tuesday, June 20</a:t>
            </a:r>
            <a:r>
              <a:rPr lang="en-US" altLang="en-US" sz="1200" baseline="30000" dirty="0" smtClean="0">
                <a:solidFill>
                  <a:schemeClr val="tx1"/>
                </a:solidFill>
                <a:latin typeface="Calibri Bold" charset="0"/>
                <a:ea typeface="ＭＳ Ｐゴシック" charset="-128"/>
                <a:sym typeface="Calibri Bold" charset="0"/>
              </a:rPr>
              <a:t>th</a:t>
            </a:r>
            <a:r>
              <a:rPr lang="en-US" altLang="en-US" sz="1200" dirty="0" smtClean="0">
                <a:solidFill>
                  <a:schemeClr val="tx1"/>
                </a:solidFill>
                <a:latin typeface="Calibri Bold" charset="0"/>
                <a:ea typeface="ＭＳ Ｐゴシック" charset="-128"/>
                <a:sym typeface="Calibri Bold" charset="0"/>
              </a:rPr>
              <a:t>, 2017</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200" dirty="0" smtClean="0">
              <a:solidFill>
                <a:schemeClr val="tx1"/>
              </a:solidFill>
              <a:latin typeface="Calibri Bold" charset="0"/>
              <a:ea typeface="ＭＳ Ｐゴシック" charset="-128"/>
              <a:sym typeface="Calibri Bold"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solidFill>
                  <a:schemeClr val="tx1"/>
                </a:solidFill>
                <a:latin typeface="Calibri Bold" charset="0"/>
                <a:ea typeface="ＭＳ Ｐゴシック" charset="-128"/>
                <a:sym typeface="Calibri Bold" charset="0"/>
              </a:rPr>
              <a:t>Please be seated at the table corresponding to your card</a:t>
            </a:r>
            <a:r>
              <a:rPr lang="en-US" altLang="en-US" sz="1200" dirty="0" smtClean="0">
                <a:solidFill>
                  <a:schemeClr val="tx1"/>
                </a:solidFill>
                <a:latin typeface="Arial" charset="0"/>
                <a:ea typeface="ＭＳ Ｐゴシック" charset="-128"/>
                <a:sym typeface="Calibri Bold" charset="0"/>
              </a:rPr>
              <a:t>’</a:t>
            </a:r>
            <a:r>
              <a:rPr lang="en-US" altLang="ja-JP" sz="1200" dirty="0" smtClean="0">
                <a:solidFill>
                  <a:schemeClr val="tx1"/>
                </a:solidFill>
                <a:latin typeface="Calibri Bold" charset="0"/>
                <a:ea typeface="ＭＳ Ｐゴシック" charset="-128"/>
                <a:sym typeface="Calibri Bold" charset="0"/>
              </a:rPr>
              <a:t>s value at 8:30 am.  </a:t>
            </a:r>
            <a:endParaRPr lang="en-US" altLang="en-US" sz="1200" dirty="0" smtClean="0">
              <a:solidFill>
                <a:schemeClr val="tx1"/>
              </a:solidFill>
              <a:latin typeface="Calibri Bold" charset="0"/>
              <a:ea typeface="ＭＳ Ｐゴシック" charset="-128"/>
              <a:sym typeface="Calibri Bold"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200" dirty="0" smtClean="0">
              <a:solidFill>
                <a:schemeClr val="tx1"/>
              </a:solidFill>
              <a:latin typeface="Calibri Bold" charset="0"/>
              <a:ea typeface="ＭＳ Ｐゴシック" charset="-128"/>
              <a:sym typeface="Calibri Bold" charset="0"/>
            </a:endParaRPr>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pPr eaLnBrk="1" hangingPunct="1"/>
            <a:endParaRPr lang="en-US" altLang="ja-JP" dirty="0">
              <a:latin typeface="Helvetica" charset="0"/>
              <a:ea typeface="ＭＳ Ｐゴシック" charset="-128"/>
              <a:sym typeface="Helvetica" charset="0"/>
            </a:endParaRPr>
          </a:p>
        </p:txBody>
      </p:sp>
    </p:spTree>
    <p:extLst>
      <p:ext uri="{BB962C8B-B14F-4D97-AF65-F5344CB8AC3E}">
        <p14:creationId xmlns:p14="http://schemas.microsoft.com/office/powerpoint/2010/main" val="1989820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Crowded Clown</a:t>
            </a:r>
            <a:r>
              <a:rPr lang="en-US" baseline="0" dirty="0" smtClean="0"/>
              <a:t> Invention Task</a:t>
            </a:r>
            <a:endParaRPr lang="en-US" dirty="0" smtClean="0"/>
          </a:p>
          <a:p>
            <a:endParaRPr lang="en-US" dirty="0" smtClean="0"/>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10</a:t>
            </a:fld>
            <a:endParaRPr lang="en-US"/>
          </a:p>
        </p:txBody>
      </p:sp>
    </p:spTree>
    <p:extLst>
      <p:ext uri="{BB962C8B-B14F-4D97-AF65-F5344CB8AC3E}">
        <p14:creationId xmlns:p14="http://schemas.microsoft.com/office/powerpoint/2010/main" val="1716331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dirty="0" smtClean="0">
                <a:ea typeface="ＭＳ Ｐゴシック" charset="-128"/>
              </a:rPr>
              <a:t>Crowded Particle Task</a:t>
            </a:r>
          </a:p>
          <a:p>
            <a:pPr eaLnBrk="1"/>
            <a:endParaRPr lang="en-US" altLang="en-US" dirty="0" smtClean="0">
              <a:ea typeface="ＭＳ Ｐゴシック" charset="-128"/>
            </a:endParaRPr>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11</a:t>
            </a:fld>
            <a:endParaRPr lang="en-US"/>
          </a:p>
        </p:txBody>
      </p:sp>
    </p:spTree>
    <p:extLst>
      <p:ext uri="{BB962C8B-B14F-4D97-AF65-F5344CB8AC3E}">
        <p14:creationId xmlns:p14="http://schemas.microsoft.com/office/powerpoint/2010/main" val="943859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0000"/>
              </a:lnSpc>
              <a:spcBef>
                <a:spcPts val="0"/>
              </a:spcBef>
              <a:buNone/>
            </a:pPr>
            <a:r>
              <a:rPr lang="en-US" sz="1200" dirty="0" smtClean="0"/>
              <a:t>Reflect</a:t>
            </a:r>
            <a:r>
              <a:rPr lang="en-US" sz="1200" baseline="0" dirty="0" smtClean="0"/>
              <a:t> on your morning content session:</a:t>
            </a:r>
            <a:endParaRPr lang="en-US" sz="1200" dirty="0" smtClean="0"/>
          </a:p>
          <a:p>
            <a:pPr marL="0" lvl="0" indent="0">
              <a:lnSpc>
                <a:spcPct val="100000"/>
              </a:lnSpc>
              <a:spcBef>
                <a:spcPts val="0"/>
              </a:spcBef>
              <a:buNone/>
            </a:pPr>
            <a:r>
              <a:rPr lang="en-US" sz="1200" dirty="0" smtClean="0"/>
              <a:t>What </a:t>
            </a:r>
            <a:r>
              <a:rPr lang="en-US" sz="1200" dirty="0" smtClean="0"/>
              <a:t>mathematical content does this address?  </a:t>
            </a:r>
          </a:p>
          <a:p>
            <a:pPr marL="0" lvl="0" indent="0">
              <a:lnSpc>
                <a:spcPct val="100000"/>
              </a:lnSpc>
              <a:spcBef>
                <a:spcPts val="0"/>
              </a:spcBef>
              <a:buNone/>
            </a:pPr>
            <a:r>
              <a:rPr lang="en-US" sz="1200" dirty="0" smtClean="0"/>
              <a:t>What advantages might there be to teaching this mathematical content through this particular physical context?  </a:t>
            </a:r>
          </a:p>
          <a:p>
            <a:pPr marL="0" lvl="0" indent="0">
              <a:lnSpc>
                <a:spcPct val="100000"/>
              </a:lnSpc>
              <a:spcBef>
                <a:spcPts val="0"/>
              </a:spcBef>
              <a:buNone/>
            </a:pPr>
            <a:r>
              <a:rPr lang="en-US" sz="1200" dirty="0" smtClean="0"/>
              <a:t>How could you help students access this content and ensure that the important mathematical understandings develop</a:t>
            </a:r>
            <a:r>
              <a:rPr lang="en-US" sz="1200" dirty="0" smtClean="0"/>
              <a:t>?</a:t>
            </a:r>
          </a:p>
          <a:p>
            <a:pPr marL="0" lvl="0" indent="0">
              <a:lnSpc>
                <a:spcPct val="100000"/>
              </a:lnSpc>
              <a:spcBef>
                <a:spcPts val="0"/>
              </a:spcBef>
              <a:buNone/>
            </a:pPr>
            <a:endParaRPr lang="en-US" sz="120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lvl="0" indent="0">
              <a:lnSpc>
                <a:spcPct val="100000"/>
              </a:lnSpc>
              <a:spcBef>
                <a:spcPts val="0"/>
              </a:spcBef>
              <a:buNone/>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12</a:t>
            </a:fld>
            <a:endParaRPr lang="en-US"/>
          </a:p>
        </p:txBody>
      </p:sp>
    </p:spTree>
    <p:extLst>
      <p:ext uri="{BB962C8B-B14F-4D97-AF65-F5344CB8AC3E}">
        <p14:creationId xmlns:p14="http://schemas.microsoft.com/office/powerpoint/2010/main" val="1123146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b="1" dirty="0" smtClean="0"/>
              <a:t>Enjoy your lunch.</a:t>
            </a:r>
          </a:p>
          <a:p>
            <a:pPr marL="0" marR="0" lvl="0" indent="0" defTabSz="914400" eaLnBrk="1" fontAlgn="auto" latinLnBrk="0" hangingPunct="1">
              <a:lnSpc>
                <a:spcPct val="100000"/>
              </a:lnSpc>
              <a:spcBef>
                <a:spcPts val="0"/>
              </a:spcBef>
              <a:spcAft>
                <a:spcPts val="0"/>
              </a:spcAft>
              <a:buClrTx/>
              <a:buSzTx/>
              <a:buFontTx/>
              <a:buNone/>
              <a:tabLst/>
              <a:defRPr/>
            </a:pPr>
            <a:r>
              <a:rPr lang="en-US" sz="1200" b="1" dirty="0" smtClean="0"/>
              <a:t>Return to your new table at 12:30 pm</a:t>
            </a:r>
            <a:r>
              <a:rPr lang="en-US" sz="1200" b="1" dirty="0" smtClean="0"/>
              <a:t>.</a:t>
            </a:r>
          </a:p>
          <a:p>
            <a:pPr marL="0" marR="0" lvl="0" indent="0" defTabSz="914400" eaLnBrk="1" fontAlgn="auto" latinLnBrk="0" hangingPunct="1">
              <a:lnSpc>
                <a:spcPct val="100000"/>
              </a:lnSpc>
              <a:spcBef>
                <a:spcPts val="0"/>
              </a:spcBef>
              <a:spcAft>
                <a:spcPts val="0"/>
              </a:spcAft>
              <a:buClrTx/>
              <a:buSzTx/>
              <a:buFontTx/>
              <a:buNone/>
              <a:tabLst/>
              <a:defRPr/>
            </a:pPr>
            <a:endParaRPr lang="en-US" sz="1200" b="1"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marR="0" lvl="0" indent="0" defTabSz="914400" eaLnBrk="1" fontAlgn="auto" latinLnBrk="0" hangingPunct="1">
              <a:lnSpc>
                <a:spcPct val="100000"/>
              </a:lnSpc>
              <a:spcBef>
                <a:spcPts val="0"/>
              </a:spcBef>
              <a:spcAft>
                <a:spcPts val="0"/>
              </a:spcAft>
              <a:buClrTx/>
              <a:buSzTx/>
              <a:buFontTx/>
              <a:buNone/>
              <a:tabLst/>
              <a:defRPr/>
            </a:pPr>
            <a:endParaRPr lang="en-US" sz="1200" b="1"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13</a:t>
            </a:fld>
            <a:endParaRPr lang="en-US"/>
          </a:p>
        </p:txBody>
      </p:sp>
    </p:spTree>
    <p:extLst>
      <p:ext uri="{BB962C8B-B14F-4D97-AF65-F5344CB8AC3E}">
        <p14:creationId xmlns:p14="http://schemas.microsoft.com/office/powerpoint/2010/main" val="345615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Afternoon</a:t>
            </a:r>
            <a:r>
              <a:rPr lang="en-US" baseline="0" dirty="0" smtClean="0"/>
              <a:t> sessions are focused on strategies for developing student ownership and involvement.  Each day, we’ll read and discuss a section of Creighton’s book and then you’ll have time to apply the ideas from the morning and afternoon into your lesson plans for the fall.  The amount of time we’ll have to work each day will vary but at the end of each day, we’ll come back together as a group to reflect and make commitments for the fall. </a:t>
            </a:r>
            <a:endParaRPr lang="en-US" baseline="0" dirty="0" smtClean="0"/>
          </a:p>
          <a:p>
            <a:endParaRPr lang="en-US" baseline="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endParaRPr lang="en-US" baseline="0" dirty="0" smtClean="0"/>
          </a:p>
        </p:txBody>
      </p:sp>
      <p:sp>
        <p:nvSpPr>
          <p:cNvPr id="4" name="Slide Number Placeholder 3"/>
          <p:cNvSpPr>
            <a:spLocks noGrp="1"/>
          </p:cNvSpPr>
          <p:nvPr>
            <p:ph type="sldNum" sz="quarter" idx="10"/>
          </p:nvPr>
        </p:nvSpPr>
        <p:spPr/>
        <p:txBody>
          <a:bodyPr/>
          <a:lstStyle/>
          <a:p>
            <a:fld id="{3E508E79-9D6A-8F4E-AD69-5E41766A2DF6}" type="slidenum">
              <a:rPr lang="en-US" smtClean="0"/>
              <a:t>14</a:t>
            </a:fld>
            <a:endParaRPr lang="en-US"/>
          </a:p>
        </p:txBody>
      </p:sp>
    </p:spTree>
    <p:extLst>
      <p:ext uri="{BB962C8B-B14F-4D97-AF65-F5344CB8AC3E}">
        <p14:creationId xmlns:p14="http://schemas.microsoft.com/office/powerpoint/2010/main" val="132474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February, you</a:t>
            </a:r>
            <a:r>
              <a:rPr lang="en-US" baseline="0" dirty="0" smtClean="0"/>
              <a:t> made plans around implementing a discussion around a rich task, using ideas from the article we read about academic language, </a:t>
            </a:r>
            <a:r>
              <a:rPr lang="en-US" i="1" baseline="0" dirty="0" smtClean="0"/>
              <a:t>A Few Words About Math and Science</a:t>
            </a:r>
            <a:r>
              <a:rPr lang="en-US" i="0" baseline="0" dirty="0" smtClean="0"/>
              <a:t>.  How did those discussions go?  What did you learn that will impact the next discussion you plan around a task</a:t>
            </a:r>
            <a:r>
              <a:rPr lang="en-US" i="0" baseline="0" dirty="0" smtClean="0"/>
              <a:t>?</a:t>
            </a:r>
          </a:p>
          <a:p>
            <a:endParaRPr lang="en-US" i="0" baseline="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15</a:t>
            </a:fld>
            <a:endParaRPr lang="en-US"/>
          </a:p>
        </p:txBody>
      </p:sp>
    </p:spTree>
    <p:extLst>
      <p:ext uri="{BB962C8B-B14F-4D97-AF65-F5344CB8AC3E}">
        <p14:creationId xmlns:p14="http://schemas.microsoft.com/office/powerpoint/2010/main" val="1477238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rPr>
              <a:t>Learning</a:t>
            </a:r>
            <a:r>
              <a:rPr lang="en-US" sz="1200" b="0" i="0" baseline="0" dirty="0" smtClean="0">
                <a:solidFill>
                  <a:schemeClr val="bg1"/>
                </a:solidFill>
              </a:rPr>
              <a:t> Target: </a:t>
            </a:r>
            <a:r>
              <a:rPr lang="en-US" sz="1200" b="0" i="1" dirty="0" smtClean="0">
                <a:solidFill>
                  <a:schemeClr val="bg1"/>
                </a:solidFill>
              </a:rPr>
              <a:t>What</a:t>
            </a:r>
            <a:r>
              <a:rPr lang="en-US" sz="1200" b="0" dirty="0" smtClean="0">
                <a:solidFill>
                  <a:schemeClr val="bg1"/>
                </a:solidFill>
              </a:rPr>
              <a:t> and </a:t>
            </a:r>
            <a:r>
              <a:rPr lang="en-US" sz="1200" b="0" i="1" dirty="0" smtClean="0">
                <a:solidFill>
                  <a:schemeClr val="bg1"/>
                </a:solidFill>
              </a:rPr>
              <a:t>how</a:t>
            </a:r>
            <a:r>
              <a:rPr lang="en-US" sz="1200" b="0" dirty="0" smtClean="0">
                <a:solidFill>
                  <a:schemeClr val="bg1"/>
                </a:solidFill>
              </a:rPr>
              <a:t> do students need to learn in order to be able to regulate their own learning?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bg1"/>
                </a:solidFill>
              </a:rPr>
              <a:t>Success Criteria:</a:t>
            </a:r>
            <a:r>
              <a:rPr lang="en-US" sz="1200" b="0" baseline="0" dirty="0" smtClean="0">
                <a:solidFill>
                  <a:schemeClr val="bg1"/>
                </a:solidFill>
              </a:rPr>
              <a:t> </a:t>
            </a:r>
            <a:r>
              <a:rPr lang="en-US" sz="1200" b="0" dirty="0" smtClean="0">
                <a:solidFill>
                  <a:schemeClr val="bg1"/>
                </a:solidFill>
              </a:rPr>
              <a:t>I can use appropriate instructional strategies and ensure students have access to the necessary information to regulate their own learning</a:t>
            </a:r>
            <a:r>
              <a:rPr lang="en-US" sz="1200" b="0" dirty="0" smtClean="0">
                <a:solidFill>
                  <a:schemeClr val="bg1"/>
                </a:solidFill>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chemeClr val="bg1"/>
              </a:solidFill>
            </a:endParaRPr>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chemeClr val="bg1"/>
              </a:solidFill>
            </a:endParaRPr>
          </a:p>
          <a:p>
            <a:endParaRPr lang="en-US" b="0" dirty="0"/>
          </a:p>
        </p:txBody>
      </p:sp>
      <p:sp>
        <p:nvSpPr>
          <p:cNvPr id="4" name="Slide Number Placeholder 3"/>
          <p:cNvSpPr>
            <a:spLocks noGrp="1"/>
          </p:cNvSpPr>
          <p:nvPr>
            <p:ph type="sldNum" sz="quarter" idx="10"/>
          </p:nvPr>
        </p:nvSpPr>
        <p:spPr/>
        <p:txBody>
          <a:bodyPr/>
          <a:lstStyle/>
          <a:p>
            <a:fld id="{3E508E79-9D6A-8F4E-AD69-5E41766A2DF6}" type="slidenum">
              <a:rPr lang="en-US" smtClean="0"/>
              <a:t>16</a:t>
            </a:fld>
            <a:endParaRPr lang="en-US"/>
          </a:p>
        </p:txBody>
      </p:sp>
    </p:spTree>
    <p:extLst>
      <p:ext uri="{BB962C8B-B14F-4D97-AF65-F5344CB8AC3E}">
        <p14:creationId xmlns:p14="http://schemas.microsoft.com/office/powerpoint/2010/main" val="2062649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p:sp>
      <p:sp>
        <p:nvSpPr>
          <p:cNvPr id="68610" name="Rectangle 2"/>
          <p:cNvSpPr>
            <a:spLocks noGrp="1" noChangeArrowheads="1"/>
          </p:cNvSpPr>
          <p:nvPr>
            <p:ph type="body" idx="1"/>
          </p:nvPr>
        </p:nvSpPr>
        <p:spPr/>
        <p:txBody>
          <a:bodyPr/>
          <a:lstStyle/>
          <a:p>
            <a:pPr eaLnBrk="1">
              <a:lnSpc>
                <a:spcPct val="100000"/>
              </a:lnSpc>
              <a:defRPr/>
            </a:pPr>
            <a:r>
              <a:rPr lang="en-US" altLang="en-US" sz="1200" dirty="0" smtClean="0"/>
              <a:t>We’ll look at the first section of the</a:t>
            </a:r>
            <a:r>
              <a:rPr lang="en-US" altLang="en-US" sz="1200" baseline="0" dirty="0" smtClean="0"/>
              <a:t> chapter on student ownership and involvement today and look at the remainder of the chapter in short chunks over the next couple days. </a:t>
            </a:r>
            <a:endParaRPr lang="en-US" altLang="en-US" sz="1200" dirty="0" smtClean="0"/>
          </a:p>
        </p:txBody>
      </p:sp>
    </p:spTree>
    <p:extLst>
      <p:ext uri="{BB962C8B-B14F-4D97-AF65-F5344CB8AC3E}">
        <p14:creationId xmlns:p14="http://schemas.microsoft.com/office/powerpoint/2010/main" val="1701756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1200" b="0" dirty="0" smtClean="0">
                <a:solidFill>
                  <a:srgbClr val="011893"/>
                </a:solidFill>
              </a:rPr>
              <a:t>Choose a facilitator and a time keeper.</a:t>
            </a:r>
          </a:p>
          <a:p>
            <a:pPr marL="0" indent="0" algn="l">
              <a:buNone/>
            </a:pPr>
            <a:r>
              <a:rPr lang="en-US" sz="1200" b="0" dirty="0" smtClean="0">
                <a:solidFill>
                  <a:srgbClr val="011893"/>
                </a:solidFill>
              </a:rPr>
              <a:t>Count off from 1 to 4.</a:t>
            </a:r>
          </a:p>
          <a:p>
            <a:pPr marL="0" indent="0" algn="l">
              <a:buNone/>
            </a:pPr>
            <a:r>
              <a:rPr lang="en-US" sz="1200" b="0" dirty="0" smtClean="0">
                <a:solidFill>
                  <a:srgbClr val="011893"/>
                </a:solidFill>
              </a:rPr>
              <a:t>Read and discuss introductory section of Developing Student Ownership and Involvement. </a:t>
            </a:r>
          </a:p>
          <a:p>
            <a:pPr marL="0" indent="0" algn="l">
              <a:buNone/>
            </a:pPr>
            <a:r>
              <a:rPr lang="en-US" sz="1200" b="0" dirty="0" smtClean="0">
                <a:solidFill>
                  <a:srgbClr val="011893"/>
                </a:solidFill>
              </a:rPr>
              <a:t>Brainstorm and record implications for teaching. </a:t>
            </a:r>
            <a:endParaRPr lang="en-US" sz="1200" b="0" dirty="0" smtClean="0">
              <a:solidFill>
                <a:srgbClr val="011893"/>
              </a:solidFill>
            </a:endParaRPr>
          </a:p>
          <a:p>
            <a:pPr marL="0" indent="0" algn="l">
              <a:buNone/>
            </a:pPr>
            <a:endParaRPr lang="en-US" sz="1200" b="0" dirty="0" smtClean="0">
              <a:solidFill>
                <a:srgbClr val="011893"/>
              </a:solidFill>
            </a:endParaRPr>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indent="0" algn="l">
              <a:buNone/>
            </a:pPr>
            <a:endParaRPr lang="en-US" sz="1200" b="0" dirty="0" smtClean="0">
              <a:solidFill>
                <a:srgbClr val="011893"/>
              </a:solidFill>
            </a:endParaRPr>
          </a:p>
          <a:p>
            <a:pPr algn="l"/>
            <a:endParaRPr lang="en-US" b="0" dirty="0"/>
          </a:p>
        </p:txBody>
      </p:sp>
      <p:sp>
        <p:nvSpPr>
          <p:cNvPr id="4" name="Slide Number Placeholder 3"/>
          <p:cNvSpPr>
            <a:spLocks noGrp="1"/>
          </p:cNvSpPr>
          <p:nvPr>
            <p:ph type="sldNum" sz="quarter" idx="10"/>
          </p:nvPr>
        </p:nvSpPr>
        <p:spPr/>
        <p:txBody>
          <a:bodyPr/>
          <a:lstStyle/>
          <a:p>
            <a:fld id="{3E508E79-9D6A-8F4E-AD69-5E41766A2DF6}" type="slidenum">
              <a:rPr lang="en-US" smtClean="0"/>
              <a:t>18</a:t>
            </a:fld>
            <a:endParaRPr lang="en-US"/>
          </a:p>
        </p:txBody>
      </p:sp>
    </p:spTree>
    <p:extLst>
      <p:ext uri="{BB962C8B-B14F-4D97-AF65-F5344CB8AC3E}">
        <p14:creationId xmlns:p14="http://schemas.microsoft.com/office/powerpoint/2010/main" val="1041551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How can you target the appropriate instructional strategy for the appropriate content during your planning process?</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19</a:t>
            </a:fld>
            <a:endParaRPr lang="en-US"/>
          </a:p>
        </p:txBody>
      </p:sp>
    </p:spTree>
    <p:extLst>
      <p:ext uri="{BB962C8B-B14F-4D97-AF65-F5344CB8AC3E}">
        <p14:creationId xmlns:p14="http://schemas.microsoft.com/office/powerpoint/2010/main" val="1595527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2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Helvetica" charset="0"/>
                <a:ea typeface="ＭＳ Ｐゴシック" charset="-128"/>
                <a:sym typeface="Helvetica" charset="0"/>
              </a:rPr>
              <a:t>M2P overarching goals</a:t>
            </a:r>
          </a:p>
          <a:p>
            <a:pPr eaLnBrk="1" hangingPunct="1"/>
            <a:r>
              <a:rPr lang="en-US" altLang="en-US" dirty="0">
                <a:latin typeface="Helvetica" charset="0"/>
                <a:ea typeface="ＭＳ Ｐゴシック" charset="-128"/>
                <a:sym typeface="Helvetica" charset="0"/>
              </a:rPr>
              <a:t>Increase teachers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content and pedagogical content knowledge of mathematics</a:t>
            </a:r>
          </a:p>
          <a:p>
            <a:pPr eaLnBrk="1" hangingPunct="1"/>
            <a:r>
              <a:rPr lang="en-US" altLang="en-US" dirty="0">
                <a:latin typeface="Helvetica" charset="0"/>
                <a:ea typeface="ＭＳ Ｐゴシック" charset="-128"/>
                <a:sym typeface="Helvetica" charset="0"/>
              </a:rPr>
              <a:t>Increase students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achievement in mathematics</a:t>
            </a:r>
          </a:p>
          <a:p>
            <a:pPr eaLnBrk="1" hangingPunct="1"/>
            <a:endParaRPr lang="en-US" altLang="en-US" dirty="0">
              <a:latin typeface="Helvetica" charset="0"/>
              <a:ea typeface="ＭＳ Ｐゴシック" charset="-128"/>
              <a:sym typeface="Helvetica" charset="0"/>
            </a:endParaRPr>
          </a:p>
          <a:p>
            <a:pPr eaLnBrk="1" hangingPunct="1"/>
            <a:r>
              <a:rPr lang="en-US" altLang="en-US" dirty="0">
                <a:latin typeface="Helvetica" charset="0"/>
                <a:ea typeface="ＭＳ Ｐゴシック" charset="-128"/>
                <a:sym typeface="Helvetica" charset="0"/>
              </a:rPr>
              <a:t>Our goal over the duration of the grant, </a:t>
            </a:r>
            <a:r>
              <a:rPr lang="en-US" altLang="en-US" dirty="0" smtClean="0">
                <a:latin typeface="Helvetica" charset="0"/>
                <a:ea typeface="ＭＳ Ｐゴシック" charset="-128"/>
                <a:sym typeface="Helvetica" charset="0"/>
              </a:rPr>
              <a:t>now</a:t>
            </a:r>
            <a:r>
              <a:rPr lang="en-US" altLang="en-US" baseline="0" dirty="0" smtClean="0">
                <a:latin typeface="Helvetica" charset="0"/>
                <a:ea typeface="ＭＳ Ｐゴシック" charset="-128"/>
                <a:sym typeface="Helvetica" charset="0"/>
              </a:rPr>
              <a:t> </a:t>
            </a:r>
            <a:r>
              <a:rPr lang="en-US" altLang="en-US" baseline="0" dirty="0" smtClean="0">
                <a:latin typeface="Helvetica" charset="0"/>
                <a:ea typeface="ＭＳ Ｐゴシック" charset="-128"/>
                <a:sym typeface="Helvetica" charset="0"/>
              </a:rPr>
              <a:t>expected to end in March 2018.</a:t>
            </a:r>
          </a:p>
          <a:p>
            <a:pPr eaLnBrk="1" hangingPunct="1"/>
            <a:endParaRPr lang="en-US" altLang="en-US" baseline="0" dirty="0" smtClean="0">
              <a:latin typeface="Helvetica" charset="0"/>
              <a:ea typeface="ＭＳ Ｐゴシック" charset="-128"/>
              <a:sym typeface="Helvetica" charset="0"/>
            </a:endParaRPr>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pPr eaLnBrk="1" hangingPunct="1"/>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920886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Look over the example lesson plan and use the lesson planning template to plan a lesson for the fall.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20</a:t>
            </a:fld>
            <a:endParaRPr lang="en-US"/>
          </a:p>
        </p:txBody>
      </p:sp>
    </p:spTree>
    <p:extLst>
      <p:ext uri="{BB962C8B-B14F-4D97-AF65-F5344CB8AC3E}">
        <p14:creationId xmlns:p14="http://schemas.microsoft.com/office/powerpoint/2010/main" val="1651730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Set a goal for your work during afternoon application sessions and share that goal with a colleague you plan to work with</a:t>
            </a:r>
            <a:r>
              <a:rPr lang="en-US" sz="120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21</a:t>
            </a:fld>
            <a:endParaRPr lang="en-US"/>
          </a:p>
        </p:txBody>
      </p:sp>
    </p:spTree>
    <p:extLst>
      <p:ext uri="{BB962C8B-B14F-4D97-AF65-F5344CB8AC3E}">
        <p14:creationId xmlns:p14="http://schemas.microsoft.com/office/powerpoint/2010/main" val="614508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mn-lt"/>
              </a:rPr>
              <a:t>Reflect on your content and pedagogical sessions today.</a:t>
            </a:r>
            <a:br>
              <a:rPr lang="en-US" sz="1200" dirty="0" smtClean="0">
                <a:latin typeface="+mn-lt"/>
              </a:rPr>
            </a:br>
            <a:r>
              <a:rPr lang="en-US" sz="1200" dirty="0" smtClean="0"/>
              <a:t>What ideas, strategies, or resources do you want to keep in mind for next year?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mn-lt"/>
              </a:rPr>
              <a:t>What would you need to do in order to implement the idea or strategy, or use the resource, with your students</a:t>
            </a:r>
            <a:r>
              <a:rPr lang="en-US" sz="1200" dirty="0" smtClean="0">
                <a:latin typeface="+mn-lt"/>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mn-lt"/>
            </a:endParaRPr>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smtClean="0">
                <a:ea typeface="ＭＳ Ｐゴシック" charset="-128"/>
              </a:rPr>
              <a:t>- No attribution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22</a:t>
            </a:fld>
            <a:endParaRPr lang="en-US"/>
          </a:p>
        </p:txBody>
      </p:sp>
    </p:spTree>
    <p:extLst>
      <p:ext uri="{BB962C8B-B14F-4D97-AF65-F5344CB8AC3E}">
        <p14:creationId xmlns:p14="http://schemas.microsoft.com/office/powerpoint/2010/main" val="184075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xfrm>
            <a:off x="1371600" y="1143000"/>
            <a:ext cx="4114800" cy="3086100"/>
          </a:xfrm>
          <a:ln/>
        </p:spPr>
      </p:sp>
      <p:sp>
        <p:nvSpPr>
          <p:cNvPr id="1331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Calibri" charset="0"/>
                <a:ea typeface="ＭＳ Ｐゴシック" charset="-128"/>
              </a:rPr>
              <a:t>Schedule subject to change depending on whim, weather, phase of the moon, disposition of facilitators and participants, and factors we have not yet considered.</a:t>
            </a:r>
          </a:p>
          <a:p>
            <a:endParaRPr lang="en-US" altLang="en-US" dirty="0">
              <a:ea typeface="ＭＳ Ｐゴシック" charset="-128"/>
            </a:endParaRPr>
          </a:p>
          <a:p>
            <a:r>
              <a:rPr lang="en-US" altLang="en-US" dirty="0">
                <a:ea typeface="ＭＳ Ｐゴシック" charset="-128"/>
              </a:rPr>
              <a:t>The majority of the time, we’ll be in the LRC but during </a:t>
            </a:r>
            <a:r>
              <a:rPr lang="en-US" altLang="en-US" dirty="0" smtClean="0">
                <a:ea typeface="ＭＳ Ｐゴシック" charset="-128"/>
              </a:rPr>
              <a:t>the application sessions in </a:t>
            </a:r>
            <a:r>
              <a:rPr lang="en-US" altLang="en-US" dirty="0">
                <a:ea typeface="ＭＳ Ｐゴシック" charset="-128"/>
              </a:rPr>
              <a:t>the </a:t>
            </a:r>
            <a:r>
              <a:rPr lang="en-US" altLang="en-US" dirty="0" smtClean="0">
                <a:ea typeface="ＭＳ Ｐゴシック" charset="-128"/>
              </a:rPr>
              <a:t>afternoon</a:t>
            </a:r>
            <a:r>
              <a:rPr lang="en-US" altLang="en-US" baseline="0" dirty="0" smtClean="0">
                <a:ea typeface="ＭＳ Ｐゴシック" charset="-128"/>
              </a:rPr>
              <a:t> groups </a:t>
            </a:r>
            <a:r>
              <a:rPr lang="en-US" altLang="en-US" dirty="0" smtClean="0">
                <a:ea typeface="ＭＳ Ｐゴシック" charset="-128"/>
              </a:rPr>
              <a:t>can </a:t>
            </a:r>
            <a:r>
              <a:rPr lang="en-US" altLang="en-US" dirty="0">
                <a:ea typeface="ＭＳ Ｐゴシック" charset="-128"/>
              </a:rPr>
              <a:t>break into other rooms for school collaboration.</a:t>
            </a:r>
          </a:p>
        </p:txBody>
      </p:sp>
    </p:spTree>
    <p:extLst>
      <p:ext uri="{BB962C8B-B14F-4D97-AF65-F5344CB8AC3E}">
        <p14:creationId xmlns:p14="http://schemas.microsoft.com/office/powerpoint/2010/main" val="1787349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noChangeArrowheads="1" noTextEdit="1"/>
          </p:cNvSpPr>
          <p:nvPr>
            <p:ph type="sldImg"/>
          </p:nvPr>
        </p:nvSpPr>
        <p:spPr>
          <a:xfrm>
            <a:off x="1371600" y="1143000"/>
            <a:ext cx="4114800" cy="3086100"/>
          </a:xfrm>
          <a:ln/>
        </p:spPr>
      </p:sp>
      <p:sp>
        <p:nvSpPr>
          <p:cNvPr id="153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a:r>
              <a:rPr lang="en-US" altLang="en-US" dirty="0">
                <a:latin typeface="Microsoft Sans Serif" charset="0"/>
                <a:ea typeface="ＭＳ Ｐゴシック" charset="-128"/>
                <a:sym typeface="Microsoft Sans Serif" charset="0"/>
              </a:rPr>
              <a:t>Daily schedule each day- </a:t>
            </a:r>
          </a:p>
          <a:p>
            <a:pPr eaLnBrk="1"/>
            <a:r>
              <a:rPr lang="en-US" altLang="en-US" dirty="0">
                <a:latin typeface="Microsoft Sans Serif" charset="0"/>
                <a:ea typeface="ＭＳ Ｐゴシック" charset="-128"/>
                <a:sym typeface="Microsoft Sans Serif" charset="0"/>
              </a:rPr>
              <a:t>Mornings will be spent learning </a:t>
            </a:r>
            <a:r>
              <a:rPr lang="en-US" altLang="en-US" dirty="0" smtClean="0">
                <a:latin typeface="Microsoft Sans Serif" charset="0"/>
                <a:ea typeface="ＭＳ Ｐゴシック" charset="-128"/>
                <a:sym typeface="Microsoft Sans Serif" charset="0"/>
              </a:rPr>
              <a:t>STEM and </a:t>
            </a:r>
            <a:r>
              <a:rPr lang="en-US" altLang="en-US" dirty="0">
                <a:latin typeface="Microsoft Sans Serif" charset="0"/>
                <a:ea typeface="ＭＳ Ｐゴシック" charset="-128"/>
                <a:sym typeface="Microsoft Sans Serif" charset="0"/>
              </a:rPr>
              <a:t>having Jessica and </a:t>
            </a:r>
            <a:r>
              <a:rPr lang="en-US" altLang="en-US" dirty="0" smtClean="0">
                <a:latin typeface="Microsoft Sans Serif" charset="0"/>
                <a:ea typeface="ＭＳ Ｐゴシック" charset="-128"/>
                <a:sym typeface="Microsoft Sans Serif" charset="0"/>
              </a:rPr>
              <a:t>A</a:t>
            </a:r>
            <a:r>
              <a:rPr lang="en-US" altLang="en-US" baseline="0" dirty="0" smtClean="0">
                <a:latin typeface="Microsoft Sans Serif" charset="0"/>
                <a:ea typeface="ＭＳ Ｐゴシック" charset="-128"/>
                <a:sym typeface="Microsoft Sans Serif" charset="0"/>
              </a:rPr>
              <a:t>ndrew </a:t>
            </a:r>
            <a:r>
              <a:rPr lang="en-US" altLang="en-US" dirty="0" smtClean="0">
                <a:latin typeface="Microsoft Sans Serif" charset="0"/>
                <a:ea typeface="ＭＳ Ｐゴシック" charset="-128"/>
                <a:sym typeface="Microsoft Sans Serif" charset="0"/>
              </a:rPr>
              <a:t>model STEM pedagogy</a:t>
            </a:r>
            <a:r>
              <a:rPr lang="en-US" altLang="en-US" dirty="0">
                <a:latin typeface="Microsoft Sans Serif" charset="0"/>
                <a:ea typeface="ＭＳ Ｐゴシック" charset="-128"/>
                <a:sym typeface="Microsoft Sans Serif" charset="0"/>
              </a:rPr>
              <a:t>.</a:t>
            </a:r>
          </a:p>
          <a:p>
            <a:pPr eaLnBrk="1"/>
            <a:r>
              <a:rPr lang="en-US" altLang="en-US" dirty="0">
                <a:latin typeface="Microsoft Sans Serif" charset="0"/>
                <a:ea typeface="ＭＳ Ｐゴシック" charset="-128"/>
                <a:sym typeface="Microsoft Sans Serif" charset="0"/>
              </a:rPr>
              <a:t>Lunch is catered </a:t>
            </a:r>
            <a:r>
              <a:rPr lang="en-US" altLang="en-US" dirty="0" smtClean="0">
                <a:latin typeface="Microsoft Sans Serif" charset="0"/>
                <a:ea typeface="ＭＳ Ｐゴシック" charset="-128"/>
                <a:sym typeface="Microsoft Sans Serif" charset="0"/>
              </a:rPr>
              <a:t>from</a:t>
            </a:r>
            <a:r>
              <a:rPr lang="en-US" altLang="en-US" baseline="0" dirty="0" smtClean="0">
                <a:latin typeface="Microsoft Sans Serif" charset="0"/>
                <a:ea typeface="ＭＳ Ｐゴシック" charset="-128"/>
                <a:sym typeface="Microsoft Sans Serif" charset="0"/>
              </a:rPr>
              <a:t> 11:45 am to 12:30 pm</a:t>
            </a:r>
            <a:r>
              <a:rPr lang="en-US" altLang="en-US" dirty="0" smtClean="0">
                <a:latin typeface="Microsoft Sans Serif" charset="0"/>
                <a:ea typeface="ＭＳ Ｐゴシック" charset="-128"/>
                <a:sym typeface="Microsoft Sans Serif" charset="0"/>
              </a:rPr>
              <a:t>.  </a:t>
            </a:r>
          </a:p>
          <a:p>
            <a:pPr eaLnBrk="1"/>
            <a:r>
              <a:rPr lang="en-US" altLang="en-US" dirty="0" smtClean="0">
                <a:latin typeface="Microsoft Sans Serif" charset="0"/>
                <a:ea typeface="ＭＳ Ｐゴシック" charset="-128"/>
                <a:sym typeface="Microsoft Sans Serif" charset="0"/>
              </a:rPr>
              <a:t>Feel </a:t>
            </a:r>
            <a:r>
              <a:rPr lang="en-US" altLang="en-US" dirty="0">
                <a:latin typeface="Microsoft Sans Serif" charset="0"/>
                <a:ea typeface="ＭＳ Ｐゴシック" charset="-128"/>
                <a:sym typeface="Microsoft Sans Serif" charset="0"/>
              </a:rPr>
              <a:t>free to wander and stretch your legs at lunch but be prepared to begin working (with a new group) at 12:45 pm. Our goal is to present some new material each day, connected to </a:t>
            </a:r>
            <a:r>
              <a:rPr lang="en-US" altLang="en-US" dirty="0" smtClean="0">
                <a:latin typeface="Microsoft Sans Serif" charset="0"/>
                <a:ea typeface="ＭＳ Ｐゴシック" charset="-128"/>
                <a:sym typeface="Microsoft Sans Serif" charset="0"/>
              </a:rPr>
              <a:t>student ownership and involvement </a:t>
            </a:r>
            <a:r>
              <a:rPr lang="en-US" altLang="en-US" baseline="0" dirty="0" smtClean="0">
                <a:latin typeface="Microsoft Sans Serif" charset="0"/>
                <a:ea typeface="ＭＳ Ｐゴシック" charset="-128"/>
                <a:sym typeface="Microsoft Sans Serif" charset="0"/>
              </a:rPr>
              <a:t> and the </a:t>
            </a:r>
            <a:r>
              <a:rPr lang="en-US" altLang="en-US" dirty="0" smtClean="0">
                <a:latin typeface="Microsoft Sans Serif" charset="0"/>
                <a:ea typeface="ＭＳ Ｐゴシック" charset="-128"/>
                <a:sym typeface="Microsoft Sans Serif" charset="0"/>
              </a:rPr>
              <a:t>research-based </a:t>
            </a:r>
            <a:r>
              <a:rPr lang="en-US" altLang="en-US" dirty="0">
                <a:latin typeface="Microsoft Sans Serif" charset="0"/>
                <a:ea typeface="ＭＳ Ｐゴシック" charset="-128"/>
                <a:sym typeface="Microsoft Sans Serif" charset="0"/>
              </a:rPr>
              <a:t>lesson framework </a:t>
            </a:r>
            <a:r>
              <a:rPr lang="en-US" altLang="en-US" dirty="0" smtClean="0">
                <a:latin typeface="Microsoft Sans Serif" charset="0"/>
                <a:ea typeface="ＭＳ Ｐゴシック" charset="-128"/>
                <a:sym typeface="Microsoft Sans Serif" charset="0"/>
              </a:rPr>
              <a:t>we introduced last year. </a:t>
            </a:r>
            <a:r>
              <a:rPr lang="en-US" altLang="en-US" dirty="0">
                <a:latin typeface="Microsoft Sans Serif" charset="0"/>
                <a:ea typeface="ＭＳ Ｐゴシック" charset="-128"/>
                <a:sym typeface="Microsoft Sans Serif" charset="0"/>
              </a:rPr>
              <a:t>We’ll have you think about new ideas with a mixed group of folks from your grade level or specialty for the first part of the afternoon.  You’ll spend the last hour of the day with peers from your school to apply ideas you’ve surfaced over the day. </a:t>
            </a:r>
          </a:p>
          <a:p>
            <a:pPr eaLnBrk="1"/>
            <a:endParaRPr lang="en-US" altLang="en-US" dirty="0">
              <a:latin typeface="Microsoft Sans Serif" charset="0"/>
              <a:ea typeface="ＭＳ Ｐゴシック" charset="-128"/>
              <a:sym typeface="Microsoft Sans Serif" charset="0"/>
            </a:endParaRPr>
          </a:p>
          <a:p>
            <a:pPr eaLnBrk="1"/>
            <a:r>
              <a:rPr lang="en-US" altLang="en-US" dirty="0">
                <a:latin typeface="Microsoft Sans Serif" charset="0"/>
                <a:ea typeface="ＭＳ Ｐゴシック" charset="-128"/>
                <a:sym typeface="Microsoft Sans Serif" charset="0"/>
              </a:rPr>
              <a:t>Photo Credit</a:t>
            </a:r>
          </a:p>
          <a:p>
            <a:pPr eaLnBrk="1"/>
            <a:r>
              <a:rPr lang="en-US" altLang="en-US" dirty="0" err="1">
                <a:latin typeface="Microsoft Sans Serif" charset="0"/>
                <a:ea typeface="ＭＳ Ｐゴシック" charset="-128"/>
                <a:sym typeface="Microsoft Sans Serif" charset="0"/>
              </a:rPr>
              <a:t>Pixabay</a:t>
            </a:r>
            <a:r>
              <a:rPr lang="en-US" altLang="en-US" dirty="0">
                <a:latin typeface="Microsoft Sans Serif" charset="0"/>
                <a:ea typeface="ＭＳ Ｐゴシック" charset="-128"/>
                <a:sym typeface="Microsoft Sans Serif" charset="0"/>
              </a:rPr>
              <a:t>- no attribution required</a:t>
            </a:r>
          </a:p>
          <a:p>
            <a:pPr eaLnBrk="1"/>
            <a:endParaRPr lang="en-US" altLang="en-US" dirty="0">
              <a:latin typeface="Microsoft Sans Serif" charset="0"/>
              <a:ea typeface="ＭＳ Ｐゴシック" charset="-128"/>
              <a:sym typeface="Microsoft Sans Serif" charset="0"/>
            </a:endParaRPr>
          </a:p>
        </p:txBody>
      </p:sp>
    </p:spTree>
    <p:extLst>
      <p:ext uri="{BB962C8B-B14F-4D97-AF65-F5344CB8AC3E}">
        <p14:creationId xmlns:p14="http://schemas.microsoft.com/office/powerpoint/2010/main" val="122277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Rot="1" noChangeAspect="1" noChangeArrowheads="1" noTextEdit="1"/>
          </p:cNvSpPr>
          <p:nvPr>
            <p:ph type="sldImg"/>
          </p:nvPr>
        </p:nvSpPr>
        <p:spPr>
          <a:xfrm>
            <a:off x="1371600" y="1143000"/>
            <a:ext cx="4114800" cy="3086100"/>
          </a:xfrm>
          <a:ln/>
        </p:spPr>
      </p:sp>
      <p:sp>
        <p:nvSpPr>
          <p:cNvPr id="1741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a:r>
              <a:rPr lang="en-US" altLang="en-US" b="1" dirty="0">
                <a:ea typeface="ＭＳ Ｐゴシック" charset="-128"/>
              </a:rPr>
              <a:t>Summer academy goals:</a:t>
            </a:r>
          </a:p>
          <a:p>
            <a:pPr marL="171450" indent="-171450" eaLnBrk="1">
              <a:buFont typeface="Arial" charset="0"/>
              <a:buChar char="•"/>
            </a:pPr>
            <a:r>
              <a:rPr lang="en-US" altLang="en-US" sz="1200" b="0" dirty="0" smtClean="0">
                <a:solidFill>
                  <a:schemeClr val="bg1"/>
                </a:solidFill>
                <a:sym typeface="Helvetica Neue" charset="0"/>
              </a:rPr>
              <a:t>Deepen conceptual understanding of mathematical sense making in physical situations.</a:t>
            </a:r>
          </a:p>
          <a:p>
            <a:pPr marL="171450" indent="-171450" eaLnBrk="1">
              <a:buFont typeface="Arial" charset="0"/>
              <a:buChar char="•"/>
            </a:pPr>
            <a:r>
              <a:rPr lang="en-US" altLang="en-US" sz="1200" b="0" dirty="0" smtClean="0">
                <a:solidFill>
                  <a:schemeClr val="bg1"/>
                </a:solidFill>
                <a:sym typeface="Helvetica Neue" charset="0"/>
              </a:rPr>
              <a:t>Deepen understanding of strategies for student ownership and involvement.</a:t>
            </a:r>
          </a:p>
          <a:p>
            <a:pPr marL="171450" indent="-171450" eaLnBrk="1">
              <a:buFont typeface="Arial" charset="0"/>
              <a:buChar char="•"/>
            </a:pPr>
            <a:r>
              <a:rPr lang="en-US" altLang="en-US" sz="1200" b="0" dirty="0" smtClean="0">
                <a:solidFill>
                  <a:schemeClr val="bg1"/>
                </a:solidFill>
                <a:sym typeface="Helvetica Neue" charset="0"/>
              </a:rPr>
              <a:t>Plan implementation of strategies to increase student ownership in the fall.</a:t>
            </a:r>
            <a:endParaRPr lang="en-US" altLang="en-US" b="0" dirty="0">
              <a:ea typeface="ＭＳ Ｐゴシック" charset="-128"/>
            </a:endParaRPr>
          </a:p>
          <a:p>
            <a:pPr eaLnBrk="1"/>
            <a:endParaRPr lang="en-US" altLang="en-US" dirty="0" smtClean="0">
              <a:ea typeface="ＭＳ Ｐゴシック" charset="-128"/>
            </a:endParaRPr>
          </a:p>
          <a:p>
            <a:pPr eaLnBrk="1"/>
            <a:r>
              <a:rPr lang="en-US" altLang="en-US" dirty="0" smtClean="0">
                <a:ea typeface="ＭＳ Ｐゴシック" charset="-128"/>
              </a:rPr>
              <a:t>Photo </a:t>
            </a:r>
            <a:r>
              <a:rPr lang="en-US" altLang="en-US" dirty="0">
                <a:ea typeface="ＭＳ Ｐゴシック" charset="-128"/>
              </a:rPr>
              <a:t>Credit:</a:t>
            </a:r>
          </a:p>
          <a:p>
            <a:pPr eaLnBrk="1"/>
            <a:r>
              <a:rPr lang="en-US" altLang="en-US" dirty="0" err="1">
                <a:ea typeface="ＭＳ Ｐゴシック" charset="-128"/>
              </a:rPr>
              <a:t>Pixabay</a:t>
            </a:r>
            <a:r>
              <a:rPr lang="en-US" altLang="en-US" dirty="0">
                <a:ea typeface="ＭＳ Ｐゴシック" charset="-128"/>
              </a:rPr>
              <a:t>- No attribution required</a:t>
            </a:r>
          </a:p>
        </p:txBody>
      </p:sp>
    </p:spTree>
    <p:extLst>
      <p:ext uri="{BB962C8B-B14F-4D97-AF65-F5344CB8AC3E}">
        <p14:creationId xmlns:p14="http://schemas.microsoft.com/office/powerpoint/2010/main" val="1080169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noTextEdit="1"/>
          </p:cNvSpPr>
          <p:nvPr>
            <p:ph type="sldImg"/>
          </p:nvPr>
        </p:nvSpPr>
        <p:spPr>
          <a:xfrm>
            <a:off x="1371600" y="1143000"/>
            <a:ext cx="4114800" cy="3086100"/>
          </a:xfrm>
          <a:ln/>
        </p:spPr>
      </p:sp>
      <p:sp>
        <p:nvSpPr>
          <p:cNvPr id="215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813" eaLnBrk="1">
              <a:buClr>
                <a:srgbClr val="000000"/>
              </a:buClr>
              <a:buFont typeface="Gill Sans" charset="0"/>
              <a:buChar char="•"/>
            </a:pPr>
            <a:r>
              <a:rPr lang="en-US" altLang="en-US" dirty="0">
                <a:latin typeface="Trebuchet MS" charset="0"/>
                <a:ea typeface="ＭＳ Ｐゴシック" charset="-128"/>
                <a:sym typeface="Trebuchet MS" charset="0"/>
              </a:rPr>
              <a:t>Respect</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Assume positive intentions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Active participation</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Safe to take risks and make mistakes</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Focused</a:t>
            </a:r>
          </a:p>
          <a:p>
            <a:pPr marL="23813" eaLnBrk="1">
              <a:buClr>
                <a:srgbClr val="000000"/>
              </a:buClr>
              <a:buFont typeface="Gill Sans" charset="0"/>
              <a:buChar char="•"/>
            </a:pPr>
            <a:r>
              <a:rPr lang="en-US" altLang="en-US" dirty="0">
                <a:latin typeface="Trebuchet MS" charset="0"/>
                <a:ea typeface="ＭＳ Ｐゴシック" charset="-128"/>
                <a:sym typeface="Trebuchet MS" charset="0"/>
              </a:rPr>
              <a:t>We’re </a:t>
            </a:r>
            <a:r>
              <a:rPr lang="en-US" altLang="en-US" dirty="0" smtClean="0">
                <a:latin typeface="Trebuchet MS" charset="0"/>
                <a:ea typeface="ＭＳ Ｐゴシック" charset="-128"/>
                <a:sym typeface="Trebuchet MS" charset="0"/>
              </a:rPr>
              <a:t>learners</a:t>
            </a:r>
          </a:p>
          <a:p>
            <a:pPr marL="23813" eaLnBrk="1">
              <a:buClr>
                <a:srgbClr val="000000"/>
              </a:buClr>
              <a:buFont typeface="Gill Sans" charset="0"/>
              <a:buChar char="•"/>
            </a:pPr>
            <a:endParaRPr lang="en-US" altLang="en-US" dirty="0" smtClean="0">
              <a:latin typeface="Trebuchet MS" charset="0"/>
              <a:ea typeface="ＭＳ Ｐゴシック" charset="-128"/>
              <a:sym typeface="Trebuchet MS" charset="0"/>
            </a:endParaRPr>
          </a:p>
          <a:p>
            <a:pPr marL="23813" eaLnBrk="1">
              <a:buClr>
                <a:srgbClr val="000000"/>
              </a:buClr>
              <a:buFont typeface="Gill Sans" charset="0"/>
              <a:buChar char="•"/>
            </a:pPr>
            <a:r>
              <a:rPr lang="en-US" altLang="en-US" dirty="0" smtClean="0">
                <a:latin typeface="Trebuchet MS" charset="0"/>
                <a:ea typeface="ＭＳ Ｐゴシック" charset="-128"/>
                <a:sym typeface="Trebuchet MS" charset="0"/>
              </a:rPr>
              <a:t>Choose</a:t>
            </a:r>
            <a:r>
              <a:rPr lang="en-US" altLang="en-US" baseline="0" dirty="0" smtClean="0">
                <a:latin typeface="Trebuchet MS" charset="0"/>
                <a:ea typeface="ＭＳ Ｐゴシック" charset="-128"/>
                <a:sym typeface="Trebuchet MS" charset="0"/>
              </a:rPr>
              <a:t> a norm to attend to in yourself today.  </a:t>
            </a:r>
            <a:endParaRPr lang="en-US" altLang="en-US" dirty="0">
              <a:latin typeface="Trebuchet MS" charset="0"/>
              <a:ea typeface="ＭＳ Ｐゴシック" charset="-128"/>
              <a:sym typeface="Trebuchet MS" charset="0"/>
            </a:endParaRPr>
          </a:p>
          <a:p>
            <a:pPr marL="23813" eaLnBrk="1"/>
            <a:endParaRPr lang="en-US" altLang="en-US" dirty="0">
              <a:latin typeface="Trebuchet MS" charset="0"/>
              <a:ea typeface="ＭＳ Ｐゴシック" charset="-128"/>
              <a:sym typeface="Trebuchet MS" charset="0"/>
            </a:endParaRPr>
          </a:p>
          <a:p>
            <a:pPr marL="23813" eaLnBrk="1"/>
            <a:r>
              <a:rPr lang="en-US" altLang="en-US" dirty="0">
                <a:latin typeface="Trebuchet MS" charset="0"/>
                <a:ea typeface="ＭＳ Ｐゴシック" charset="-128"/>
                <a:sym typeface="Trebuchet MS" charset="0"/>
              </a:rPr>
              <a:t>Photo Credit:</a:t>
            </a:r>
          </a:p>
          <a:p>
            <a:pPr marL="23813" eaLnBrk="1"/>
            <a:r>
              <a:rPr lang="en-US" altLang="en-US" dirty="0">
                <a:latin typeface="Trebuchet MS" charset="0"/>
                <a:ea typeface="ＭＳ Ｐゴシック" charset="-128"/>
                <a:sym typeface="Trebuchet MS" charset="0"/>
              </a:rPr>
              <a:t>Brand New Norms Sign/ Steve </a:t>
            </a:r>
            <a:r>
              <a:rPr lang="en-US" altLang="en-US" dirty="0" err="1">
                <a:latin typeface="Trebuchet MS" charset="0"/>
                <a:ea typeface="ＭＳ Ｐゴシック" charset="-128"/>
                <a:sym typeface="Trebuchet MS" charset="0"/>
              </a:rPr>
              <a:t>Devol</a:t>
            </a:r>
            <a:r>
              <a:rPr lang="en-US" altLang="en-US" dirty="0">
                <a:latin typeface="Trebuchet MS" charset="0"/>
                <a:ea typeface="ＭＳ Ｐゴシック" charset="-128"/>
                <a:sym typeface="Trebuchet MS" charset="0"/>
              </a:rPr>
              <a:t> https://</a:t>
            </a:r>
            <a:r>
              <a:rPr lang="en-US" altLang="en-US" dirty="0" err="1">
                <a:latin typeface="Trebuchet MS" charset="0"/>
                <a:ea typeface="ＭＳ Ｐゴシック" charset="-128"/>
                <a:sym typeface="Trebuchet MS" charset="0"/>
              </a:rPr>
              <a:t>www.flickr.com</a:t>
            </a:r>
            <a:r>
              <a:rPr lang="en-US" altLang="en-US" dirty="0">
                <a:latin typeface="Trebuchet MS" charset="0"/>
                <a:ea typeface="ＭＳ Ｐゴシック" charset="-128"/>
                <a:sym typeface="Trebuchet MS" charset="0"/>
              </a:rPr>
              <a:t>/photos/</a:t>
            </a:r>
            <a:r>
              <a:rPr lang="en-US" altLang="en-US" dirty="0" err="1">
                <a:latin typeface="Trebuchet MS" charset="0"/>
                <a:ea typeface="ＭＳ Ｐゴシック" charset="-128"/>
                <a:sym typeface="Trebuchet MS" charset="0"/>
              </a:rPr>
              <a:t>stevedevol</a:t>
            </a:r>
            <a:r>
              <a:rPr lang="en-US" altLang="en-US" dirty="0">
                <a:latin typeface="Trebuchet MS" charset="0"/>
                <a:ea typeface="ＭＳ Ｐゴシック" charset="-128"/>
                <a:sym typeface="Trebuchet MS" charset="0"/>
              </a:rPr>
              <a:t>/</a:t>
            </a:r>
          </a:p>
          <a:p>
            <a:pPr marL="23813" eaLnBrk="1"/>
            <a:r>
              <a:rPr lang="en-US" altLang="en-US" dirty="0">
                <a:latin typeface="Trebuchet MS" charset="0"/>
                <a:ea typeface="ＭＳ Ｐゴシック" charset="-128"/>
                <a:sym typeface="Trebuchet MS" charset="0"/>
              </a:rPr>
              <a:t>March 14, 2010/ Photo URL </a:t>
            </a:r>
            <a:r>
              <a:rPr lang="en-US" altLang="en-US" u="sng" dirty="0">
                <a:ea typeface="ＭＳ Ｐゴシック" charset="-128"/>
                <a:hlinkClick r:id="rId3"/>
              </a:rPr>
              <a:t>https://www.flickr.com/photos/stevedevol/4434122972</a:t>
            </a:r>
            <a:endParaRPr lang="en-US" altLang="en-US" dirty="0">
              <a:latin typeface="Trebuchet MS" charset="0"/>
              <a:ea typeface="ＭＳ Ｐゴシック" charset="-128"/>
              <a:sym typeface="Trebuchet MS" charset="0"/>
            </a:endParaRPr>
          </a:p>
        </p:txBody>
      </p:sp>
    </p:spTree>
    <p:extLst>
      <p:ext uri="{BB962C8B-B14F-4D97-AF65-F5344CB8AC3E}">
        <p14:creationId xmlns:p14="http://schemas.microsoft.com/office/powerpoint/2010/main" val="161048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Pre-assessment re: initial ideas about density.</a:t>
            </a:r>
          </a:p>
          <a:p>
            <a:endParaRPr lang="en-US" dirty="0" smtClean="0"/>
          </a:p>
          <a:p>
            <a:pPr eaLnBrk="1"/>
            <a:r>
              <a:rPr lang="en-US" altLang="en-US" dirty="0" smtClean="0">
                <a:ea typeface="ＭＳ Ｐゴシック" charset="-128"/>
              </a:rPr>
              <a:t>Photo Credit:</a:t>
            </a:r>
          </a:p>
          <a:p>
            <a:pPr eaLnBrk="1"/>
            <a:r>
              <a:rPr lang="en-US" altLang="en-US" dirty="0" err="1" smtClean="0">
                <a:ea typeface="ＭＳ Ｐゴシック" charset="-128"/>
              </a:rPr>
              <a:t>Pixabay</a:t>
            </a:r>
            <a:r>
              <a:rPr lang="en-US" altLang="en-US" dirty="0" smtClean="0">
                <a:ea typeface="ＭＳ Ｐゴシック" charset="-128"/>
              </a:rPr>
              <a:t>- No attribution required</a:t>
            </a:r>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7</a:t>
            </a:fld>
            <a:endParaRPr lang="en-US"/>
          </a:p>
        </p:txBody>
      </p:sp>
    </p:spTree>
    <p:extLst>
      <p:ext uri="{BB962C8B-B14F-4D97-AF65-F5344CB8AC3E}">
        <p14:creationId xmlns:p14="http://schemas.microsoft.com/office/powerpoint/2010/main" val="1948443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Content Learning </a:t>
            </a:r>
            <a:r>
              <a:rPr lang="en-US" b="0" baseline="0" dirty="0" smtClean="0"/>
              <a:t>Target: </a:t>
            </a:r>
            <a:r>
              <a:rPr lang="en-US" sz="1200" b="0" i="1" dirty="0" smtClean="0">
                <a:latin typeface="+mn-lt"/>
              </a:rPr>
              <a:t>How can mathematical reasoning about ratio and proportion be used to relate the mass and volume of uniform materials?</a:t>
            </a:r>
            <a:endParaRPr lang="en-US" b="0" baseline="0" dirty="0" smtClean="0"/>
          </a:p>
          <a:p>
            <a:r>
              <a:rPr lang="en-US" b="0" baseline="0" dirty="0" smtClean="0"/>
              <a:t>Success </a:t>
            </a:r>
            <a:r>
              <a:rPr lang="en-US" b="0" baseline="0" dirty="0" smtClean="0"/>
              <a:t>Criteria: </a:t>
            </a:r>
            <a:r>
              <a:rPr lang="en-US" sz="1200" b="0" i="1" dirty="0" smtClean="0">
                <a:latin typeface="+mn-lt"/>
              </a:rPr>
              <a:t>I can interpret ratios involving mass and volume in real-world situations.</a:t>
            </a:r>
          </a:p>
          <a:p>
            <a:r>
              <a:rPr lang="en-US" sz="1200" b="0" i="1" dirty="0" smtClean="0">
                <a:latin typeface="+mn-lt"/>
              </a:rPr>
              <a:t>I can apply ratios involving mass and volume to make quantitative predictions and comparisons.</a:t>
            </a:r>
          </a:p>
          <a:p>
            <a:endParaRPr lang="en-US" b="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endParaRPr lang="en-US" b="0" dirty="0"/>
          </a:p>
        </p:txBody>
      </p:sp>
      <p:sp>
        <p:nvSpPr>
          <p:cNvPr id="4" name="Slide Number Placeholder 3"/>
          <p:cNvSpPr>
            <a:spLocks noGrp="1"/>
          </p:cNvSpPr>
          <p:nvPr>
            <p:ph type="sldNum" sz="quarter" idx="10"/>
          </p:nvPr>
        </p:nvSpPr>
        <p:spPr/>
        <p:txBody>
          <a:bodyPr/>
          <a:lstStyle/>
          <a:p>
            <a:fld id="{3E508E79-9D6A-8F4E-AD69-5E41766A2DF6}" type="slidenum">
              <a:rPr lang="en-US" smtClean="0"/>
              <a:t>8</a:t>
            </a:fld>
            <a:endParaRPr lang="en-US"/>
          </a:p>
        </p:txBody>
      </p:sp>
    </p:spTree>
    <p:extLst>
      <p:ext uri="{BB962C8B-B14F-4D97-AF65-F5344CB8AC3E}">
        <p14:creationId xmlns:p14="http://schemas.microsoft.com/office/powerpoint/2010/main" val="733008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Determine which of the following is "more square" using mental math only:</a:t>
            </a:r>
          </a:p>
          <a:p>
            <a:pPr marL="0" indent="0">
              <a:buNone/>
            </a:pPr>
            <a:r>
              <a:rPr lang="en-US" sz="1200" dirty="0" smtClean="0"/>
              <a:t>a.  A lot that is 75 feet by 114 feet</a:t>
            </a:r>
          </a:p>
          <a:p>
            <a:pPr marL="0" indent="0">
              <a:buNone/>
            </a:pPr>
            <a:r>
              <a:rPr lang="en-US" sz="1200" dirty="0" smtClean="0"/>
              <a:t>b.  A lot that is 455 feet by 508 feet</a:t>
            </a:r>
          </a:p>
          <a:p>
            <a:pPr marL="0" indent="0">
              <a:buNone/>
            </a:pPr>
            <a:r>
              <a:rPr lang="en-US" sz="1200" dirty="0" smtClean="0"/>
              <a:t>c.  A lot that is 185 feet by 245 feet</a:t>
            </a:r>
          </a:p>
          <a:p>
            <a:pPr marL="0" indent="0">
              <a:buNone/>
            </a:pPr>
            <a:endParaRPr lang="en-US" sz="1200" dirty="0" smtClean="0"/>
          </a:p>
          <a:p>
            <a:pPr eaLnBrk="1"/>
            <a:r>
              <a:rPr lang="en-US" altLang="en-US" b="0" dirty="0" smtClean="0">
                <a:ea typeface="ＭＳ Ｐゴシック" charset="-128"/>
              </a:rPr>
              <a:t>Photo Credit:</a:t>
            </a:r>
          </a:p>
          <a:p>
            <a:pPr eaLnBrk="1"/>
            <a:r>
              <a:rPr lang="en-US" altLang="en-US" b="0" dirty="0" err="1" smtClean="0">
                <a:ea typeface="ＭＳ Ｐゴシック" charset="-128"/>
              </a:rPr>
              <a:t>Pixabay</a:t>
            </a:r>
            <a:r>
              <a:rPr lang="en-US" altLang="en-US" b="0" dirty="0" smtClean="0">
                <a:ea typeface="ＭＳ Ｐゴシック" charset="-128"/>
              </a:rPr>
              <a:t>- No attribution required</a:t>
            </a:r>
          </a:p>
          <a:p>
            <a:pPr marL="0" indent="0">
              <a:buNone/>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3E508E79-9D6A-8F4E-AD69-5E41766A2DF6}" type="slidenum">
              <a:rPr lang="en-US" smtClean="0"/>
              <a:t>9</a:t>
            </a:fld>
            <a:endParaRPr lang="en-US"/>
          </a:p>
        </p:txBody>
      </p:sp>
    </p:spTree>
    <p:extLst>
      <p:ext uri="{BB962C8B-B14F-4D97-AF65-F5344CB8AC3E}">
        <p14:creationId xmlns:p14="http://schemas.microsoft.com/office/powerpoint/2010/main" val="134325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A3733D3-8291-924C-BF7A-036EF806555C}"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1535124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3733D3-8291-924C-BF7A-036EF806555C}"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335057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3733D3-8291-924C-BF7A-036EF806555C}"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605548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3733D3-8291-924C-BF7A-036EF806555C}"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963339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3733D3-8291-924C-BF7A-036EF806555C}"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971308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A3733D3-8291-924C-BF7A-036EF806555C}"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1751094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A3733D3-8291-924C-BF7A-036EF806555C}" type="datetimeFigureOut">
              <a:rPr lang="en-US" smtClean="0"/>
              <a:t>1/12/18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1532068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A3733D3-8291-924C-BF7A-036EF806555C}" type="datetimeFigureOut">
              <a:rPr lang="en-US" smtClean="0"/>
              <a:t>1/12/18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1153730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3733D3-8291-924C-BF7A-036EF806555C}" type="datetimeFigureOut">
              <a:rPr lang="en-US" smtClean="0"/>
              <a:t>1/12/18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1114345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3733D3-8291-924C-BF7A-036EF806555C}"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597210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3733D3-8291-924C-BF7A-036EF806555C}"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5666EE-4084-6D46-8516-F0778A818124}" type="slidenum">
              <a:rPr lang="en-US" smtClean="0"/>
              <a:t>‹#›</a:t>
            </a:fld>
            <a:endParaRPr lang="en-US"/>
          </a:p>
        </p:txBody>
      </p:sp>
    </p:spTree>
    <p:extLst>
      <p:ext uri="{BB962C8B-B14F-4D97-AF65-F5344CB8AC3E}">
        <p14:creationId xmlns:p14="http://schemas.microsoft.com/office/powerpoint/2010/main" val="21220767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733D3-8291-924C-BF7A-036EF806555C}" type="datetimeFigureOut">
              <a:rPr lang="en-US" smtClean="0"/>
              <a:t>1/12/18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666EE-4084-6D46-8516-F0778A818124}" type="slidenum">
              <a:rPr lang="en-US" smtClean="0"/>
              <a:t>‹#›</a:t>
            </a:fld>
            <a:endParaRPr lang="en-US"/>
          </a:p>
        </p:txBody>
      </p:sp>
    </p:spTree>
    <p:extLst>
      <p:ext uri="{BB962C8B-B14F-4D97-AF65-F5344CB8AC3E}">
        <p14:creationId xmlns:p14="http://schemas.microsoft.com/office/powerpoint/2010/main" val="18466691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5783" y="410767"/>
            <a:ext cx="3964781" cy="3366492"/>
          </a:xfrm>
        </p:spPr>
        <p:txBody>
          <a:bodyPr anchor="t"/>
          <a:lstStyle/>
          <a:p>
            <a:pPr eaLnBrk="1" hangingPunct="1"/>
            <a:r>
              <a:rPr lang="en-US" altLang="en-US" sz="3375">
                <a:solidFill>
                  <a:srgbClr val="FFFFFF"/>
                </a:solidFill>
                <a:latin typeface="Calibri Bold" charset="0"/>
                <a:sym typeface="Calibri Bold" charset="0"/>
              </a:rPr>
              <a:t> Welcome to the </a:t>
            </a:r>
            <a:r>
              <a:rPr lang="en-US" altLang="en-US" sz="3375">
                <a:solidFill>
                  <a:srgbClr val="FFFFFF"/>
                </a:solidFill>
                <a:latin typeface="Calibri Bold" charset="0"/>
                <a:ea typeface="Heiti SC Medium" charset="-122"/>
                <a:sym typeface="Calibri Bold" charset="0"/>
              </a:rPr>
              <a:t/>
            </a:r>
            <a:br>
              <a:rPr lang="en-US" altLang="en-US" sz="3375">
                <a:solidFill>
                  <a:srgbClr val="FFFFFF"/>
                </a:solidFill>
                <a:latin typeface="Calibri Bold" charset="0"/>
                <a:ea typeface="Heiti SC Medium" charset="-122"/>
                <a:sym typeface="Calibri Bold" charset="0"/>
              </a:rPr>
            </a:br>
            <a:r>
              <a:rPr lang="en-US" altLang="en-US" sz="3375">
                <a:solidFill>
                  <a:srgbClr val="FFFFFF"/>
                </a:solidFill>
                <a:latin typeface="Calibri Bold" charset="0"/>
                <a:sym typeface="Calibri Bold" charset="0"/>
              </a:rPr>
              <a:t>Middle School Math Partnership</a:t>
            </a:r>
            <a:r>
              <a:rPr lang="en-US" altLang="en-US" sz="3375">
                <a:solidFill>
                  <a:srgbClr val="FFFFFF"/>
                </a:solidFill>
                <a:latin typeface="Calibri Bold" charset="0"/>
                <a:ea typeface="Heiti SC Medium" charset="-122"/>
                <a:sym typeface="Calibri Bold" charset="0"/>
              </a:rPr>
              <a:t/>
            </a:r>
            <a:br>
              <a:rPr lang="en-US" altLang="en-US" sz="3375">
                <a:solidFill>
                  <a:srgbClr val="FFFFFF"/>
                </a:solidFill>
                <a:latin typeface="Calibri Bold" charset="0"/>
                <a:ea typeface="Heiti SC Medium" charset="-122"/>
                <a:sym typeface="Calibri Bold" charset="0"/>
              </a:rPr>
            </a:br>
            <a:r>
              <a:rPr lang="en-US" altLang="en-US" sz="3375">
                <a:solidFill>
                  <a:srgbClr val="FFFFFF"/>
                </a:solidFill>
                <a:latin typeface="Calibri Bold" charset="0"/>
                <a:sym typeface="Calibri Bold" charset="0"/>
              </a:rPr>
              <a:t> M</a:t>
            </a:r>
            <a:r>
              <a:rPr lang="en-US" altLang="en-US" sz="3375" baseline="32000">
                <a:solidFill>
                  <a:srgbClr val="FFFFFF"/>
                </a:solidFill>
                <a:latin typeface="Calibri Bold" charset="0"/>
                <a:sym typeface="Calibri Bold" charset="0"/>
              </a:rPr>
              <a:t>2</a:t>
            </a:r>
            <a:r>
              <a:rPr lang="en-US" altLang="en-US" sz="3375">
                <a:solidFill>
                  <a:srgbClr val="FFFFFF"/>
                </a:solidFill>
                <a:latin typeface="Calibri Bold" charset="0"/>
                <a:sym typeface="Calibri Bold" charset="0"/>
              </a:rPr>
              <a:t>P</a:t>
            </a:r>
            <a:r>
              <a:rPr lang="en-US" altLang="en-US" sz="3375">
                <a:solidFill>
                  <a:srgbClr val="FFFFFF"/>
                </a:solidFill>
                <a:latin typeface="Calibri Bold" charset="0"/>
                <a:ea typeface="Heiti SC Medium" charset="-122"/>
                <a:sym typeface="Calibri Bold" charset="0"/>
              </a:rPr>
              <a:t/>
            </a:r>
            <a:br>
              <a:rPr lang="en-US" altLang="en-US" sz="3375">
                <a:solidFill>
                  <a:srgbClr val="FFFFFF"/>
                </a:solidFill>
                <a:latin typeface="Calibri Bold" charset="0"/>
                <a:ea typeface="Heiti SC Medium" charset="-122"/>
                <a:sym typeface="Calibri Bold" charset="0"/>
              </a:rPr>
            </a:br>
            <a:r>
              <a:rPr lang="en-US" altLang="en-US" sz="3375">
                <a:solidFill>
                  <a:srgbClr val="FFFFFF"/>
                </a:solidFill>
                <a:latin typeface="Calibri Bold" charset="0"/>
                <a:sym typeface="Calibri Bold" charset="0"/>
              </a:rPr>
              <a:t>Monday, June 29, 2015 </a:t>
            </a:r>
            <a:endParaRPr lang="en-US" altLang="en-US" sz="3375">
              <a:solidFill>
                <a:srgbClr val="FFFFFF"/>
              </a:solidFill>
              <a:latin typeface="Calibri Bold" charset="0"/>
              <a:ea typeface="Heiti SC Medium" charset="-122"/>
              <a:sym typeface="Calibri Bold" charset="0"/>
            </a:endParaRPr>
          </a:p>
        </p:txBody>
      </p:sp>
      <p:sp>
        <p:nvSpPr>
          <p:cNvPr id="6147" name="Rectangle 3"/>
          <p:cNvSpPr>
            <a:spLocks/>
          </p:cNvSpPr>
          <p:nvPr/>
        </p:nvSpPr>
        <p:spPr bwMode="auto">
          <a:xfrm>
            <a:off x="812603" y="5726163"/>
            <a:ext cx="5652492"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rgbClr val="FFFFFF"/>
                </a:solidFill>
                <a:latin typeface="Calibri Bold" charset="0"/>
                <a:ea typeface="ＭＳ Ｐゴシック" charset="-128"/>
                <a:sym typeface="Calibri Bold" charset="0"/>
              </a:rPr>
              <a:t>Be sure to keep your playing card.  You will need it later!</a:t>
            </a:r>
          </a:p>
        </p:txBody>
      </p:sp>
      <p:sp>
        <p:nvSpPr>
          <p:cNvPr id="6148" name="Rectangle 4"/>
          <p:cNvSpPr>
            <a:spLocks/>
          </p:cNvSpPr>
          <p:nvPr/>
        </p:nvSpPr>
        <p:spPr bwMode="auto">
          <a:xfrm>
            <a:off x="5680399" y="696517"/>
            <a:ext cx="3214688" cy="2348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a:solidFill>
                  <a:srgbClr val="FFFFFF"/>
                </a:solidFill>
                <a:latin typeface="Calibri Bold" charset="0"/>
                <a:ea typeface="ＭＳ Ｐゴシック" charset="-128"/>
                <a:sym typeface="Calibri Bold" charset="0"/>
              </a:rPr>
              <a:t>Please be seated at the table corresponding to your card</a:t>
            </a:r>
            <a:r>
              <a:rPr lang="ja-JP" altLang="en-US" sz="2953">
                <a:solidFill>
                  <a:srgbClr val="FFFFFF"/>
                </a:solidFill>
                <a:latin typeface="Arial" charset="0"/>
                <a:ea typeface="ＭＳ Ｐゴシック" charset="-128"/>
                <a:sym typeface="Calibri Bold" charset="0"/>
              </a:rPr>
              <a:t>’</a:t>
            </a:r>
            <a:r>
              <a:rPr lang="en-US" altLang="ja-JP" sz="2953">
                <a:solidFill>
                  <a:srgbClr val="FFFFFF"/>
                </a:solidFill>
                <a:latin typeface="Calibri Bold" charset="0"/>
                <a:ea typeface="ＭＳ Ｐゴシック" charset="-128"/>
                <a:sym typeface="Calibri Bold" charset="0"/>
              </a:rPr>
              <a:t>s value at 8:30 am.  </a:t>
            </a:r>
            <a:endParaRPr lang="en-US" altLang="en-US" sz="2953">
              <a:solidFill>
                <a:srgbClr val="FFFFFF"/>
              </a:solidFill>
              <a:latin typeface="Calibri Bold" charset="0"/>
              <a:ea typeface="ＭＳ Ｐゴシック" charset="-128"/>
              <a:sym typeface="Calibri Bold" charset="0"/>
            </a:endParaRPr>
          </a:p>
        </p:txBody>
      </p:sp>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6150" name="Rectangle 6"/>
          <p:cNvSpPr>
            <a:spLocks/>
          </p:cNvSpPr>
          <p:nvPr/>
        </p:nvSpPr>
        <p:spPr bwMode="auto">
          <a:xfrm>
            <a:off x="2518173" y="1342802"/>
            <a:ext cx="6288289" cy="25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3375" dirty="0">
                <a:solidFill>
                  <a:schemeClr val="tx1"/>
                </a:solidFill>
                <a:latin typeface="Calibri Bold" charset="0"/>
                <a:ea typeface="ＭＳ Ｐゴシック" charset="-128"/>
                <a:sym typeface="Calibri Bold" charset="0"/>
              </a:rPr>
              <a:t> Welcome to the </a:t>
            </a:r>
            <a:br>
              <a:rPr lang="en-US" altLang="en-US" sz="3375" dirty="0">
                <a:solidFill>
                  <a:schemeClr val="tx1"/>
                </a:solidFill>
                <a:latin typeface="Calibri Bold" charset="0"/>
                <a:ea typeface="ＭＳ Ｐゴシック" charset="-128"/>
                <a:sym typeface="Calibri Bold" charset="0"/>
              </a:rPr>
            </a:br>
            <a:r>
              <a:rPr lang="en-US" altLang="en-US" sz="3375" dirty="0">
                <a:solidFill>
                  <a:schemeClr val="tx1"/>
                </a:solidFill>
                <a:latin typeface="Calibri Bold" charset="0"/>
                <a:ea typeface="ＭＳ Ｐゴシック" charset="-128"/>
                <a:sym typeface="Calibri Bold" charset="0"/>
              </a:rPr>
              <a:t>Middle School Math Partnership</a:t>
            </a:r>
            <a:br>
              <a:rPr lang="en-US" altLang="en-US" sz="3375" dirty="0">
                <a:solidFill>
                  <a:schemeClr val="tx1"/>
                </a:solidFill>
                <a:latin typeface="Calibri Bold" charset="0"/>
                <a:ea typeface="ＭＳ Ｐゴシック" charset="-128"/>
                <a:sym typeface="Calibri Bold" charset="0"/>
              </a:rPr>
            </a:br>
            <a:r>
              <a:rPr lang="en-US" altLang="en-US" sz="3375" dirty="0">
                <a:solidFill>
                  <a:schemeClr val="tx1"/>
                </a:solidFill>
                <a:latin typeface="Calibri Bold" charset="0"/>
                <a:ea typeface="ＭＳ Ｐゴシック" charset="-128"/>
                <a:sym typeface="Calibri Bold" charset="0"/>
              </a:rPr>
              <a:t> M</a:t>
            </a:r>
            <a:r>
              <a:rPr lang="en-US" altLang="en-US" sz="3375" baseline="32000" dirty="0">
                <a:solidFill>
                  <a:schemeClr val="tx1"/>
                </a:solidFill>
                <a:latin typeface="Calibri Bold" charset="0"/>
                <a:ea typeface="ＭＳ Ｐゴシック" charset="-128"/>
                <a:sym typeface="Calibri Bold" charset="0"/>
              </a:rPr>
              <a:t>2</a:t>
            </a:r>
            <a:r>
              <a:rPr lang="en-US" altLang="en-US" sz="3375" dirty="0">
                <a:solidFill>
                  <a:schemeClr val="tx1"/>
                </a:solidFill>
                <a:latin typeface="Calibri Bold" charset="0"/>
                <a:ea typeface="ＭＳ Ｐゴシック" charset="-128"/>
                <a:sym typeface="Calibri Bold" charset="0"/>
              </a:rPr>
              <a:t>P</a:t>
            </a:r>
            <a:br>
              <a:rPr lang="en-US" altLang="en-US" sz="3375" dirty="0">
                <a:solidFill>
                  <a:schemeClr val="tx1"/>
                </a:solidFill>
                <a:latin typeface="Calibri Bold" charset="0"/>
                <a:ea typeface="ＭＳ Ｐゴシック" charset="-128"/>
                <a:sym typeface="Calibri Bold" charset="0"/>
              </a:rPr>
            </a:br>
            <a:r>
              <a:rPr lang="en-US" altLang="en-US" sz="3375" dirty="0" smtClean="0">
                <a:solidFill>
                  <a:schemeClr val="tx1"/>
                </a:solidFill>
                <a:latin typeface="Calibri Bold" charset="0"/>
                <a:ea typeface="ＭＳ Ｐゴシック" charset="-128"/>
                <a:sym typeface="Calibri Bold" charset="0"/>
              </a:rPr>
              <a:t>Tuesday, June 20</a:t>
            </a:r>
            <a:r>
              <a:rPr lang="en-US" altLang="en-US" sz="3375" baseline="30000" dirty="0" smtClean="0">
                <a:solidFill>
                  <a:schemeClr val="tx1"/>
                </a:solidFill>
                <a:latin typeface="Calibri Bold" charset="0"/>
                <a:ea typeface="ＭＳ Ｐゴシック" charset="-128"/>
                <a:sym typeface="Calibri Bold" charset="0"/>
              </a:rPr>
              <a:t>th</a:t>
            </a:r>
            <a:r>
              <a:rPr lang="en-US" altLang="en-US" sz="3375" dirty="0" smtClean="0">
                <a:solidFill>
                  <a:schemeClr val="tx1"/>
                </a:solidFill>
                <a:latin typeface="Calibri Bold" charset="0"/>
                <a:ea typeface="ＭＳ Ｐゴシック" charset="-128"/>
                <a:sym typeface="Calibri Bold" charset="0"/>
              </a:rPr>
              <a:t>, 2017</a:t>
            </a:r>
            <a:endParaRPr lang="en-US" altLang="en-US" sz="3375" dirty="0">
              <a:solidFill>
                <a:schemeClr val="tx1"/>
              </a:solidFill>
              <a:latin typeface="Calibri Bold" charset="0"/>
              <a:ea typeface="ＭＳ Ｐゴシック" charset="-128"/>
              <a:sym typeface="Calibri Bold" charset="0"/>
            </a:endParaRPr>
          </a:p>
        </p:txBody>
      </p:sp>
      <p:sp>
        <p:nvSpPr>
          <p:cNvPr id="6152" name="Rectangle 8"/>
          <p:cNvSpPr>
            <a:spLocks/>
          </p:cNvSpPr>
          <p:nvPr/>
        </p:nvSpPr>
        <p:spPr bwMode="auto">
          <a:xfrm>
            <a:off x="459879" y="4210350"/>
            <a:ext cx="8081369" cy="131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Please be seated at the table corresponding to your card</a:t>
            </a:r>
            <a:r>
              <a:rPr lang="en-US" altLang="en-US" sz="2953" dirty="0">
                <a:solidFill>
                  <a:schemeClr val="tx1"/>
                </a:solidFill>
                <a:latin typeface="Arial" charset="0"/>
                <a:ea typeface="ＭＳ Ｐゴシック" charset="-128"/>
                <a:sym typeface="Calibri Bold" charset="0"/>
              </a:rPr>
              <a:t>’</a:t>
            </a:r>
            <a:r>
              <a:rPr lang="en-US" altLang="ja-JP" sz="2953" dirty="0">
                <a:solidFill>
                  <a:schemeClr val="tx1"/>
                </a:solidFill>
                <a:latin typeface="Calibri Bold" charset="0"/>
                <a:ea typeface="ＭＳ Ｐゴシック" charset="-128"/>
                <a:sym typeface="Calibri Bold" charset="0"/>
              </a:rPr>
              <a:t>s value at 8:30 am.  </a:t>
            </a:r>
            <a:endParaRPr lang="en-US" altLang="en-US" sz="2953" dirty="0">
              <a:solidFill>
                <a:schemeClr val="tx1"/>
              </a:solidFill>
              <a:latin typeface="Calibri Bold" charset="0"/>
              <a:ea typeface="ＭＳ Ｐゴシック" charset="-128"/>
              <a:sym typeface="Calibri Bold" charset="0"/>
            </a:endParaRPr>
          </a:p>
        </p:txBody>
      </p:sp>
    </p:spTree>
    <p:extLst>
      <p:ext uri="{BB962C8B-B14F-4D97-AF65-F5344CB8AC3E}">
        <p14:creationId xmlns:p14="http://schemas.microsoft.com/office/powerpoint/2010/main" val="1191730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5" name="Rectangle 4"/>
          <p:cNvSpPr/>
          <p:nvPr/>
        </p:nvSpPr>
        <p:spPr>
          <a:xfrm>
            <a:off x="850107" y="3044279"/>
            <a:ext cx="7443786" cy="769441"/>
          </a:xfrm>
          <a:prstGeom prst="rect">
            <a:avLst/>
          </a:prstGeom>
          <a:solidFill>
            <a:schemeClr val="bg1"/>
          </a:solidFill>
          <a:ln w="25400">
            <a:solidFill>
              <a:schemeClr val="tx1"/>
            </a:solidFill>
          </a:ln>
        </p:spPr>
        <p:txBody>
          <a:bodyPr wrap="square">
            <a:spAutoFit/>
          </a:bodyPr>
          <a:lstStyle/>
          <a:p>
            <a:pPr algn="ctr"/>
            <a:r>
              <a:rPr lang="en-US" sz="4400" smtClean="0"/>
              <a:t>Crowded Clown Invention Task</a:t>
            </a:r>
            <a:endParaRPr lang="en-US" sz="4400" dirty="0"/>
          </a:p>
        </p:txBody>
      </p:sp>
    </p:spTree>
    <p:extLst>
      <p:ext uri="{BB962C8B-B14F-4D97-AF65-F5344CB8AC3E}">
        <p14:creationId xmlns:p14="http://schemas.microsoft.com/office/powerpoint/2010/main" val="174299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28601"/>
            <a:ext cx="8892540" cy="6858000"/>
          </a:xfrm>
          <a:prstGeom prst="rect">
            <a:avLst/>
          </a:prstGeom>
        </p:spPr>
      </p:pic>
      <p:sp>
        <p:nvSpPr>
          <p:cNvPr id="3" name="Content Placeholder 2"/>
          <p:cNvSpPr>
            <a:spLocks noGrp="1"/>
          </p:cNvSpPr>
          <p:nvPr>
            <p:ph idx="1"/>
          </p:nvPr>
        </p:nvSpPr>
        <p:spPr>
          <a:xfrm>
            <a:off x="1588770" y="3021807"/>
            <a:ext cx="5715000" cy="814386"/>
          </a:xfrm>
          <a:solidFill>
            <a:schemeClr val="bg1"/>
          </a:solidFill>
          <a:ln w="25400">
            <a:solidFill>
              <a:schemeClr val="tx1"/>
            </a:solidFill>
          </a:ln>
        </p:spPr>
        <p:txBody>
          <a:bodyPr>
            <a:normAutofit/>
          </a:bodyPr>
          <a:lstStyle/>
          <a:p>
            <a:pPr marL="0" indent="0" algn="ctr">
              <a:buNone/>
            </a:pPr>
            <a:r>
              <a:rPr lang="en-US" sz="4400" dirty="0" smtClean="0"/>
              <a:t>Crowded Particle Task</a:t>
            </a:r>
            <a:endParaRPr lang="en-US" sz="4400" dirty="0"/>
          </a:p>
        </p:txBody>
      </p:sp>
    </p:spTree>
    <p:extLst>
      <p:ext uri="{BB962C8B-B14F-4D97-AF65-F5344CB8AC3E}">
        <p14:creationId xmlns:p14="http://schemas.microsoft.com/office/powerpoint/2010/main" val="15092420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1345333" cy="6858000"/>
          </a:xfrm>
          <a:prstGeom prst="rect">
            <a:avLst/>
          </a:prstGeom>
        </p:spPr>
      </p:pic>
      <p:sp>
        <p:nvSpPr>
          <p:cNvPr id="3" name="Content Placeholder 2"/>
          <p:cNvSpPr>
            <a:spLocks noGrp="1"/>
          </p:cNvSpPr>
          <p:nvPr>
            <p:ph idx="1"/>
          </p:nvPr>
        </p:nvSpPr>
        <p:spPr>
          <a:xfrm>
            <a:off x="188383" y="0"/>
            <a:ext cx="4519084" cy="6976533"/>
          </a:xfrm>
        </p:spPr>
        <p:txBody>
          <a:bodyPr>
            <a:noAutofit/>
          </a:bodyPr>
          <a:lstStyle/>
          <a:p>
            <a:pPr marL="0" lvl="0" indent="0">
              <a:lnSpc>
                <a:spcPct val="100000"/>
              </a:lnSpc>
              <a:spcBef>
                <a:spcPts val="0"/>
              </a:spcBef>
              <a:buNone/>
            </a:pPr>
            <a:r>
              <a:rPr lang="en-US" sz="3000" dirty="0">
                <a:solidFill>
                  <a:schemeClr val="bg1"/>
                </a:solidFill>
              </a:rPr>
              <a:t>W</a:t>
            </a:r>
            <a:r>
              <a:rPr lang="en-US" sz="3000" dirty="0" smtClean="0">
                <a:solidFill>
                  <a:schemeClr val="bg1"/>
                </a:solidFill>
              </a:rPr>
              <a:t>hat </a:t>
            </a:r>
            <a:r>
              <a:rPr lang="en-US" sz="3000" dirty="0">
                <a:solidFill>
                  <a:schemeClr val="bg1"/>
                </a:solidFill>
              </a:rPr>
              <a:t>mathematical content does this address?  </a:t>
            </a:r>
            <a:endParaRPr lang="en-US" sz="3000" dirty="0" smtClean="0">
              <a:solidFill>
                <a:schemeClr val="bg1"/>
              </a:solidFill>
            </a:endParaRPr>
          </a:p>
          <a:p>
            <a:pPr marL="0" lvl="0" indent="0">
              <a:lnSpc>
                <a:spcPct val="100000"/>
              </a:lnSpc>
              <a:spcBef>
                <a:spcPts val="0"/>
              </a:spcBef>
              <a:buNone/>
            </a:pPr>
            <a:endParaRPr lang="en-US" sz="3000" dirty="0" smtClean="0">
              <a:solidFill>
                <a:schemeClr val="bg1"/>
              </a:solidFill>
            </a:endParaRPr>
          </a:p>
          <a:p>
            <a:pPr marL="0" lvl="0" indent="0">
              <a:lnSpc>
                <a:spcPct val="100000"/>
              </a:lnSpc>
              <a:spcBef>
                <a:spcPts val="0"/>
              </a:spcBef>
              <a:buNone/>
            </a:pPr>
            <a:r>
              <a:rPr lang="en-US" sz="3000" dirty="0" smtClean="0">
                <a:solidFill>
                  <a:schemeClr val="bg1"/>
                </a:solidFill>
              </a:rPr>
              <a:t>What </a:t>
            </a:r>
            <a:r>
              <a:rPr lang="en-US" sz="3000" dirty="0">
                <a:solidFill>
                  <a:schemeClr val="bg1"/>
                </a:solidFill>
              </a:rPr>
              <a:t>advantages might there be to teaching this mathematical content through this particular physical context?  </a:t>
            </a:r>
            <a:endParaRPr lang="en-US" sz="3000" dirty="0" smtClean="0">
              <a:solidFill>
                <a:schemeClr val="bg1"/>
              </a:solidFill>
            </a:endParaRPr>
          </a:p>
          <a:p>
            <a:pPr marL="0" lvl="0" indent="0">
              <a:lnSpc>
                <a:spcPct val="100000"/>
              </a:lnSpc>
              <a:spcBef>
                <a:spcPts val="0"/>
              </a:spcBef>
              <a:buNone/>
            </a:pPr>
            <a:endParaRPr lang="en-US" sz="3000" dirty="0" smtClean="0">
              <a:solidFill>
                <a:schemeClr val="bg1"/>
              </a:solidFill>
            </a:endParaRPr>
          </a:p>
          <a:p>
            <a:pPr marL="0" lvl="0" indent="0">
              <a:lnSpc>
                <a:spcPct val="100000"/>
              </a:lnSpc>
              <a:spcBef>
                <a:spcPts val="0"/>
              </a:spcBef>
              <a:buNone/>
            </a:pPr>
            <a:r>
              <a:rPr lang="en-US" sz="3000" dirty="0" smtClean="0">
                <a:solidFill>
                  <a:schemeClr val="bg1"/>
                </a:solidFill>
              </a:rPr>
              <a:t>How </a:t>
            </a:r>
            <a:r>
              <a:rPr lang="en-US" sz="3000" dirty="0">
                <a:solidFill>
                  <a:schemeClr val="bg1"/>
                </a:solidFill>
              </a:rPr>
              <a:t>could you help students access this content and ensure that the important mathematical understandings </a:t>
            </a:r>
            <a:r>
              <a:rPr lang="en-US" sz="3000" dirty="0" smtClean="0">
                <a:solidFill>
                  <a:schemeClr val="bg1"/>
                </a:solidFill>
              </a:rPr>
              <a:t>develop?</a:t>
            </a:r>
            <a:endParaRPr lang="en-US" sz="3000" dirty="0">
              <a:solidFill>
                <a:schemeClr val="bg1"/>
              </a:solidFill>
            </a:endParaRPr>
          </a:p>
        </p:txBody>
      </p:sp>
    </p:spTree>
    <p:extLst>
      <p:ext uri="{BB962C8B-B14F-4D97-AF65-F5344CB8AC3E}">
        <p14:creationId xmlns:p14="http://schemas.microsoft.com/office/powerpoint/2010/main" val="1432098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6858000"/>
          </a:xfrm>
          <a:prstGeom prst="rect">
            <a:avLst/>
          </a:prstGeom>
        </p:spPr>
      </p:pic>
      <p:sp>
        <p:nvSpPr>
          <p:cNvPr id="3" name="Content Placeholder 2"/>
          <p:cNvSpPr>
            <a:spLocks noGrp="1"/>
          </p:cNvSpPr>
          <p:nvPr>
            <p:ph idx="1"/>
          </p:nvPr>
        </p:nvSpPr>
        <p:spPr>
          <a:xfrm>
            <a:off x="400053" y="107156"/>
            <a:ext cx="3286124" cy="1585912"/>
          </a:xfrm>
        </p:spPr>
        <p:txBody>
          <a:bodyPr>
            <a:normAutofit fontScale="925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200" b="1" dirty="0" smtClean="0"/>
              <a:t>Enjoy your lunch.</a:t>
            </a:r>
          </a:p>
          <a:p>
            <a:pPr marL="0" marR="0" lvl="0" indent="0" defTabSz="914400" eaLnBrk="1" fontAlgn="auto" latinLnBrk="0" hangingPunct="1">
              <a:lnSpc>
                <a:spcPct val="100000"/>
              </a:lnSpc>
              <a:spcBef>
                <a:spcPts val="0"/>
              </a:spcBef>
              <a:spcAft>
                <a:spcPts val="0"/>
              </a:spcAft>
              <a:buClrTx/>
              <a:buSzTx/>
              <a:buFontTx/>
              <a:buNone/>
              <a:tabLst/>
              <a:defRPr/>
            </a:pPr>
            <a:r>
              <a:rPr lang="en-US" sz="3200" b="1" dirty="0" smtClean="0"/>
              <a:t>Return to your new table at 12:30 pm.</a:t>
            </a:r>
            <a:endParaRPr lang="en-US" sz="3200" b="1" dirty="0"/>
          </a:p>
        </p:txBody>
      </p:sp>
    </p:spTree>
    <p:extLst>
      <p:ext uri="{BB962C8B-B14F-4D97-AF65-F5344CB8AC3E}">
        <p14:creationId xmlns:p14="http://schemas.microsoft.com/office/powerpoint/2010/main" val="3771221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123724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3" name="Content Placeholder 2"/>
          <p:cNvSpPr>
            <a:spLocks noGrp="1"/>
          </p:cNvSpPr>
          <p:nvPr>
            <p:ph idx="1"/>
          </p:nvPr>
        </p:nvSpPr>
        <p:spPr>
          <a:xfrm>
            <a:off x="142876" y="2741175"/>
            <a:ext cx="5429250" cy="1037432"/>
          </a:xfrm>
          <a:solidFill>
            <a:schemeClr val="bg1"/>
          </a:solidFill>
          <a:ln w="25400">
            <a:solidFill>
              <a:schemeClr val="tx1"/>
            </a:solidFill>
          </a:ln>
        </p:spPr>
        <p:txBody>
          <a:bodyPr>
            <a:normAutofit/>
          </a:bodyPr>
          <a:lstStyle/>
          <a:p>
            <a:pPr marL="0" indent="0" algn="ctr">
              <a:buNone/>
            </a:pPr>
            <a:r>
              <a:rPr lang="en-US" sz="2200" dirty="0" smtClean="0"/>
              <a:t>How did the discussion you planned around a rich task, using ideas from the article </a:t>
            </a:r>
            <a:r>
              <a:rPr lang="en-US" sz="2200" i="1" dirty="0" smtClean="0"/>
              <a:t>A Few Words About Math and Science </a:t>
            </a:r>
            <a:r>
              <a:rPr lang="en-US" sz="2200" dirty="0" smtClean="0"/>
              <a:t>go?</a:t>
            </a:r>
          </a:p>
        </p:txBody>
      </p:sp>
      <p:sp>
        <p:nvSpPr>
          <p:cNvPr id="5" name="TextBox 4"/>
          <p:cNvSpPr txBox="1"/>
          <p:nvPr/>
        </p:nvSpPr>
        <p:spPr>
          <a:xfrm>
            <a:off x="7429500" y="1437431"/>
            <a:ext cx="1557337" cy="3139321"/>
          </a:xfrm>
          <a:prstGeom prst="rect">
            <a:avLst/>
          </a:prstGeom>
          <a:solidFill>
            <a:schemeClr val="bg1"/>
          </a:solidFill>
          <a:ln w="25400">
            <a:solidFill>
              <a:schemeClr val="tx1"/>
            </a:solidFill>
          </a:ln>
        </p:spPr>
        <p:txBody>
          <a:bodyPr wrap="square" rtlCol="0">
            <a:spAutoFit/>
          </a:bodyPr>
          <a:lstStyle/>
          <a:p>
            <a:pPr algn="ctr"/>
            <a:r>
              <a:rPr lang="en-US" sz="2200" dirty="0" smtClean="0"/>
              <a:t>What did you learn that will impact the next discussion you plan around a task?</a:t>
            </a:r>
          </a:p>
        </p:txBody>
      </p:sp>
    </p:spTree>
    <p:extLst>
      <p:ext uri="{BB962C8B-B14F-4D97-AF65-F5344CB8AC3E}">
        <p14:creationId xmlns:p14="http://schemas.microsoft.com/office/powerpoint/2010/main" val="19391636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 y="0"/>
            <a:ext cx="9144000" cy="6858000"/>
          </a:xfrm>
          <a:prstGeom prst="rect">
            <a:avLst/>
          </a:prstGeom>
        </p:spPr>
      </p:pic>
      <p:sp>
        <p:nvSpPr>
          <p:cNvPr id="3" name="Content Placeholder 2"/>
          <p:cNvSpPr>
            <a:spLocks noGrp="1"/>
          </p:cNvSpPr>
          <p:nvPr>
            <p:ph idx="1"/>
          </p:nvPr>
        </p:nvSpPr>
        <p:spPr>
          <a:xfrm>
            <a:off x="135730" y="196851"/>
            <a:ext cx="8872539" cy="989012"/>
          </a:xfrm>
          <a:solidFill>
            <a:srgbClr val="945200"/>
          </a:solidFill>
          <a:ln w="25400">
            <a:solidFill>
              <a:schemeClr val="bg1"/>
            </a:solidFill>
          </a:ln>
        </p:spPr>
        <p:txBody>
          <a:bodyPr>
            <a:normAutofit/>
          </a:bodyPr>
          <a:lstStyle/>
          <a:p>
            <a:pPr marL="0" indent="0" algn="ctr">
              <a:buNone/>
            </a:pPr>
            <a:r>
              <a:rPr lang="en-US" sz="3200" b="1" i="1" dirty="0" smtClean="0">
                <a:solidFill>
                  <a:schemeClr val="bg1"/>
                </a:solidFill>
              </a:rPr>
              <a:t>What</a:t>
            </a:r>
            <a:r>
              <a:rPr lang="en-US" sz="3200" b="1" dirty="0" smtClean="0">
                <a:solidFill>
                  <a:schemeClr val="bg1"/>
                </a:solidFill>
              </a:rPr>
              <a:t> and </a:t>
            </a:r>
            <a:r>
              <a:rPr lang="en-US" sz="3200" b="1" i="1" dirty="0" smtClean="0">
                <a:solidFill>
                  <a:schemeClr val="bg1"/>
                </a:solidFill>
              </a:rPr>
              <a:t>how</a:t>
            </a:r>
            <a:r>
              <a:rPr lang="en-US" sz="3200" b="1" dirty="0" smtClean="0">
                <a:solidFill>
                  <a:schemeClr val="bg1"/>
                </a:solidFill>
              </a:rPr>
              <a:t> do students need to learn in order to be able to regulate their own learning?</a:t>
            </a:r>
            <a:endParaRPr lang="en-US" sz="3200" b="1" dirty="0">
              <a:solidFill>
                <a:schemeClr val="bg1"/>
              </a:solidFill>
            </a:endParaRPr>
          </a:p>
        </p:txBody>
      </p:sp>
      <p:sp>
        <p:nvSpPr>
          <p:cNvPr id="4" name="Content Placeholder 2"/>
          <p:cNvSpPr txBox="1">
            <a:spLocks/>
          </p:cNvSpPr>
          <p:nvPr/>
        </p:nvSpPr>
        <p:spPr>
          <a:xfrm>
            <a:off x="1193005" y="5311778"/>
            <a:ext cx="7065170" cy="1274760"/>
          </a:xfrm>
          <a:prstGeom prst="rect">
            <a:avLst/>
          </a:prstGeom>
          <a:solidFill>
            <a:srgbClr val="945200"/>
          </a:solidFill>
          <a:ln w="25400">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600" b="1" dirty="0" smtClean="0">
                <a:solidFill>
                  <a:schemeClr val="bg1"/>
                </a:solidFill>
              </a:rPr>
              <a:t>I can use appropriate instructional strategies and ensure students have access to the necessary information to regulate their own learning.</a:t>
            </a:r>
            <a:endParaRPr lang="en-US" sz="2600" b="1" dirty="0">
              <a:solidFill>
                <a:schemeClr val="bg1"/>
              </a:solidFill>
            </a:endParaRPr>
          </a:p>
        </p:txBody>
      </p:sp>
    </p:spTree>
    <p:extLst>
      <p:ext uri="{BB962C8B-B14F-4D97-AF65-F5344CB8AC3E}">
        <p14:creationId xmlns:p14="http://schemas.microsoft.com/office/powerpoint/2010/main" val="2113365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type="body" idx="1"/>
          </p:nvPr>
        </p:nvSpPr>
        <p:spPr>
          <a:xfrm>
            <a:off x="5543550" y="2068513"/>
            <a:ext cx="3422704" cy="2720973"/>
          </a:xfrm>
          <a:ln w="25400">
            <a:solidFill>
              <a:schemeClr val="tx1"/>
            </a:solidFill>
          </a:ln>
        </p:spPr>
        <p:txBody>
          <a:bodyPr anchor="t">
            <a:normAutofit/>
          </a:bodyPr>
          <a:lstStyle/>
          <a:p>
            <a:pPr marL="0" indent="0" algn="ctr">
              <a:spcBef>
                <a:spcPts val="2250"/>
              </a:spcBef>
              <a:buNone/>
              <a:defRPr/>
            </a:pPr>
            <a:r>
              <a:rPr lang="en-US" altLang="en-US" sz="3600" dirty="0" smtClean="0">
                <a:ea typeface="Microsoft Sans Serif" charset="0"/>
                <a:cs typeface="Microsoft Sans Serif" charset="0"/>
                <a:sym typeface="Microsoft Sans Serif" charset="0"/>
              </a:rPr>
              <a:t>Developing Student Ownership and Involvement In Your Students</a:t>
            </a:r>
            <a:endParaRPr lang="en-US" altLang="en-US" sz="3200" dirty="0">
              <a:ea typeface="Microsoft Sans Serif" charset="0"/>
              <a:cs typeface="Microsoft Sans Serif" charset="0"/>
              <a:sym typeface="Microsoft Sans Serif" charset="0"/>
            </a:endParaRPr>
          </a:p>
        </p:txBody>
      </p:sp>
      <p:pic>
        <p:nvPicPr>
          <p:cNvPr id="67586" name="Picture 2" descr="pasted-image.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280892" cy="7311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72943050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371600"/>
            <a:ext cx="9372600" cy="9372600"/>
          </a:xfrm>
          <a:prstGeom prst="rect">
            <a:avLst/>
          </a:prstGeom>
        </p:spPr>
      </p:pic>
      <p:sp>
        <p:nvSpPr>
          <p:cNvPr id="3" name="Content Placeholder 2"/>
          <p:cNvSpPr>
            <a:spLocks noGrp="1"/>
          </p:cNvSpPr>
          <p:nvPr>
            <p:ph idx="1"/>
          </p:nvPr>
        </p:nvSpPr>
        <p:spPr>
          <a:xfrm>
            <a:off x="900113" y="1521618"/>
            <a:ext cx="7572374" cy="3586163"/>
          </a:xfrm>
          <a:solidFill>
            <a:schemeClr val="bg1"/>
          </a:solidFill>
          <a:ln w="25400">
            <a:solidFill>
              <a:srgbClr val="011893"/>
            </a:solidFill>
          </a:ln>
        </p:spPr>
        <p:txBody>
          <a:bodyPr>
            <a:normAutofit lnSpcReduction="10000"/>
          </a:bodyPr>
          <a:lstStyle/>
          <a:p>
            <a:pPr marL="0" indent="0" algn="ctr">
              <a:buNone/>
            </a:pPr>
            <a:r>
              <a:rPr lang="en-US" sz="3600" dirty="0" smtClean="0"/>
              <a:t>Choose a facilitator and a time keeper.</a:t>
            </a:r>
          </a:p>
          <a:p>
            <a:pPr marL="0" indent="0" algn="ctr">
              <a:buNone/>
            </a:pPr>
            <a:r>
              <a:rPr lang="en-US" sz="3600" dirty="0" smtClean="0"/>
              <a:t>Count off from 1 to 4.</a:t>
            </a:r>
          </a:p>
          <a:p>
            <a:pPr marL="0" indent="0" algn="ctr">
              <a:buNone/>
            </a:pPr>
            <a:r>
              <a:rPr lang="en-US" sz="3600" dirty="0" smtClean="0"/>
              <a:t>Read and discuss introductory section of Developing Student Ownership and Involvement. </a:t>
            </a:r>
          </a:p>
          <a:p>
            <a:pPr marL="0" indent="0" algn="ctr">
              <a:buNone/>
            </a:pPr>
            <a:r>
              <a:rPr lang="en-US" sz="3600" dirty="0" smtClean="0"/>
              <a:t>Brainstorm and record implications for teaching. </a:t>
            </a:r>
            <a:endParaRPr lang="en-US" sz="3600" dirty="0"/>
          </a:p>
        </p:txBody>
      </p:sp>
    </p:spTree>
    <p:extLst>
      <p:ext uri="{BB962C8B-B14F-4D97-AF65-F5344CB8AC3E}">
        <p14:creationId xmlns:p14="http://schemas.microsoft.com/office/powerpoint/2010/main" val="11469018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44538" y="0"/>
            <a:ext cx="6858000" cy="6858000"/>
          </a:xfrm>
          <a:prstGeom prst="rect">
            <a:avLst/>
          </a:prstGeom>
        </p:spPr>
      </p:pic>
      <p:sp>
        <p:nvSpPr>
          <p:cNvPr id="3" name="Content Placeholder 2"/>
          <p:cNvSpPr>
            <a:spLocks noGrp="1"/>
          </p:cNvSpPr>
          <p:nvPr>
            <p:ph idx="1"/>
          </p:nvPr>
        </p:nvSpPr>
        <p:spPr>
          <a:xfrm>
            <a:off x="5715000" y="643732"/>
            <a:ext cx="3107266" cy="5164402"/>
          </a:xfrm>
        </p:spPr>
        <p:txBody>
          <a:bodyPr>
            <a:noAutofit/>
          </a:bodyPr>
          <a:lstStyle/>
          <a:p>
            <a:pPr marL="0" indent="0" algn="ctr">
              <a:lnSpc>
                <a:spcPct val="100000"/>
              </a:lnSpc>
              <a:spcBef>
                <a:spcPts val="0"/>
              </a:spcBef>
              <a:buNone/>
            </a:pPr>
            <a:r>
              <a:rPr lang="en-US" sz="3600" dirty="0"/>
              <a:t>How can you target the appropriate instructional strategy for the appropriate content during your planning process</a:t>
            </a:r>
            <a:r>
              <a:rPr lang="en-US" sz="3600" dirty="0" smtClean="0"/>
              <a:t>?</a:t>
            </a:r>
            <a:endParaRPr lang="en-US" sz="3600" dirty="0"/>
          </a:p>
        </p:txBody>
      </p:sp>
    </p:spTree>
    <p:extLst>
      <p:ext uri="{BB962C8B-B14F-4D97-AF65-F5344CB8AC3E}">
        <p14:creationId xmlns:p14="http://schemas.microsoft.com/office/powerpoint/2010/main" val="478907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alphaModFix amt="87000"/>
          </a:blip>
          <a:stretch>
            <a:fillRect/>
          </a:stretch>
        </p:blipFill>
        <p:spPr>
          <a:xfrm>
            <a:off x="-1507332" y="0"/>
            <a:ext cx="10651332" cy="7100888"/>
          </a:xfrm>
          <a:prstGeom prst="rect">
            <a:avLst/>
          </a:prstGeom>
        </p:spPr>
      </p:pic>
      <p:sp>
        <p:nvSpPr>
          <p:cNvPr id="10242" name="Rectangle 2"/>
          <p:cNvSpPr>
            <a:spLocks noGrp="1" noChangeArrowheads="1"/>
          </p:cNvSpPr>
          <p:nvPr>
            <p:ph idx="1"/>
          </p:nvPr>
        </p:nvSpPr>
        <p:spPr bwMode="auto">
          <a:xfrm>
            <a:off x="674653" y="365126"/>
            <a:ext cx="8155022" cy="1026243"/>
          </a:xfrm>
          <a:solidFill>
            <a:schemeClr val="bg1"/>
          </a:solidFill>
          <a:ln w="38100">
            <a:solidFill>
              <a:schemeClr val="tx1"/>
            </a:solidFill>
          </a:ln>
        </p:spPr>
        <p:txBody>
          <a:bodyPr vert="horz" wrap="square" lIns="64295" tIns="32147" rIns="64295" bIns="32147" numCol="1" rtlCol="0" anchor="t" anchorCtr="0" compatLnSpc="1">
            <a:prstTxWarp prst="textNoShape">
              <a:avLst/>
            </a:prstTxWarp>
            <a:noAutofit/>
          </a:bodyPr>
          <a:lstStyle/>
          <a:p>
            <a:pPr marL="0" indent="0" algn="ctr">
              <a:buNone/>
            </a:pPr>
            <a:r>
              <a:rPr lang="en-US" altLang="en-US" sz="3200" dirty="0"/>
              <a:t>Increase teachers</a:t>
            </a:r>
            <a:r>
              <a:rPr lang="ja-JP" altLang="en-US" sz="3200" dirty="0">
                <a:sym typeface="Arial" charset="0"/>
              </a:rPr>
              <a:t>’</a:t>
            </a:r>
            <a:r>
              <a:rPr lang="en-US" altLang="ja-JP" sz="3200" dirty="0"/>
              <a:t> content and pedagogical content knowledge of </a:t>
            </a:r>
            <a:r>
              <a:rPr lang="en-US" altLang="ja-JP" sz="3200" dirty="0" smtClean="0"/>
              <a:t>mathematics</a:t>
            </a:r>
            <a:endParaRPr lang="en-US" altLang="ja-JP" sz="3200" dirty="0"/>
          </a:p>
        </p:txBody>
      </p:sp>
      <p:sp>
        <p:nvSpPr>
          <p:cNvPr id="4" name="TextBox 3"/>
          <p:cNvSpPr txBox="1"/>
          <p:nvPr/>
        </p:nvSpPr>
        <p:spPr>
          <a:xfrm>
            <a:off x="628650" y="5063222"/>
            <a:ext cx="8155022" cy="584775"/>
          </a:xfrm>
          <a:prstGeom prst="rect">
            <a:avLst/>
          </a:prstGeom>
          <a:solidFill>
            <a:schemeClr val="bg1"/>
          </a:solidFill>
          <a:ln w="38100">
            <a:solidFill>
              <a:schemeClr val="tx1"/>
            </a:solidFill>
          </a:ln>
        </p:spPr>
        <p:txBody>
          <a:bodyPr wrap="square" rtlCol="0">
            <a:spAutoFit/>
          </a:bodyPr>
          <a:lstStyle/>
          <a:p>
            <a:r>
              <a:rPr lang="en-US" altLang="en-US" sz="3200" dirty="0" smtClean="0"/>
              <a:t>Increase students</a:t>
            </a:r>
            <a:r>
              <a:rPr lang="ja-JP" altLang="en-US" sz="3200" dirty="0" smtClean="0">
                <a:sym typeface="Arial" charset="0"/>
              </a:rPr>
              <a:t>’</a:t>
            </a:r>
            <a:r>
              <a:rPr lang="en-US" altLang="ja-JP" sz="3200" dirty="0" smtClean="0"/>
              <a:t> achievement in mathematics</a:t>
            </a:r>
            <a:endParaRPr lang="en-US" altLang="en-US" sz="3200" dirty="0" smtClean="0"/>
          </a:p>
        </p:txBody>
      </p:sp>
    </p:spTree>
    <p:extLst>
      <p:ext uri="{BB962C8B-B14F-4D97-AF65-F5344CB8AC3E}">
        <p14:creationId xmlns:p14="http://schemas.microsoft.com/office/powerpoint/2010/main" val="1837944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054225"/>
            <a:ext cx="7886700" cy="2017713"/>
          </a:xfrm>
        </p:spPr>
        <p:txBody>
          <a:bodyPr>
            <a:normAutofit/>
          </a:bodyPr>
          <a:lstStyle/>
          <a:p>
            <a:pPr marL="0" indent="0">
              <a:buNone/>
            </a:pPr>
            <a:r>
              <a:rPr lang="en-US" sz="3600" dirty="0" smtClean="0"/>
              <a:t>Look over the example lesson plan and use the lesson planning template to plan a lesson for the fall.</a:t>
            </a:r>
            <a:endParaRPr lang="en-US" sz="3600" dirty="0"/>
          </a:p>
        </p:txBody>
      </p:sp>
      <p:pic>
        <p:nvPicPr>
          <p:cNvPr id="4" name="Picture 3"/>
          <p:cNvPicPr>
            <a:picLocks noChangeAspect="1"/>
          </p:cNvPicPr>
          <p:nvPr/>
        </p:nvPicPr>
        <p:blipFill>
          <a:blip r:embed="rId3"/>
          <a:stretch>
            <a:fillRect/>
          </a:stretch>
        </p:blipFill>
        <p:spPr>
          <a:xfrm>
            <a:off x="1015206" y="336045"/>
            <a:ext cx="7113588" cy="1718180"/>
          </a:xfrm>
          <a:prstGeom prst="rect">
            <a:avLst/>
          </a:prstGeom>
        </p:spPr>
      </p:pic>
    </p:spTree>
    <p:extLst>
      <p:ext uri="{BB962C8B-B14F-4D97-AF65-F5344CB8AC3E}">
        <p14:creationId xmlns:p14="http://schemas.microsoft.com/office/powerpoint/2010/main" val="8421218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3581664"/>
            <a:ext cx="9008533" cy="3073136"/>
          </a:xfrm>
        </p:spPr>
        <p:txBody>
          <a:bodyPr>
            <a:normAutofit/>
          </a:bodyPr>
          <a:lstStyle/>
          <a:p>
            <a:pPr marL="0" indent="0" algn="ctr">
              <a:buNone/>
            </a:pPr>
            <a:r>
              <a:rPr lang="en-US" sz="3600" dirty="0" smtClean="0"/>
              <a:t>Set a goal for your work during afternoon application sessions and share that goal with a colleague you plan to work with.</a:t>
            </a:r>
            <a:endParaRPr lang="en-US" sz="3600" dirty="0"/>
          </a:p>
        </p:txBody>
      </p:sp>
      <p:pic>
        <p:nvPicPr>
          <p:cNvPr id="5" name="Picture 4"/>
          <p:cNvPicPr>
            <a:picLocks noChangeAspect="1"/>
          </p:cNvPicPr>
          <p:nvPr/>
        </p:nvPicPr>
        <p:blipFill>
          <a:blip r:embed="rId3"/>
          <a:stretch>
            <a:fillRect/>
          </a:stretch>
        </p:blipFill>
        <p:spPr>
          <a:xfrm>
            <a:off x="0" y="0"/>
            <a:ext cx="9144000" cy="3390900"/>
          </a:xfrm>
          <a:prstGeom prst="rect">
            <a:avLst/>
          </a:prstGeom>
        </p:spPr>
      </p:pic>
    </p:spTree>
    <p:extLst>
      <p:ext uri="{BB962C8B-B14F-4D97-AF65-F5344CB8AC3E}">
        <p14:creationId xmlns:p14="http://schemas.microsoft.com/office/powerpoint/2010/main" val="307226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395" y="0"/>
            <a:ext cx="10303098" cy="6858000"/>
          </a:xfrm>
        </p:spPr>
      </p:pic>
      <p:sp>
        <p:nvSpPr>
          <p:cNvPr id="2" name="Title 1"/>
          <p:cNvSpPr>
            <a:spLocks noGrp="1"/>
          </p:cNvSpPr>
          <p:nvPr>
            <p:ph type="title"/>
          </p:nvPr>
        </p:nvSpPr>
        <p:spPr>
          <a:xfrm>
            <a:off x="205316" y="176074"/>
            <a:ext cx="4654551" cy="1701272"/>
          </a:xfrm>
        </p:spPr>
        <p:txBody>
          <a:bodyPr anchor="t">
            <a:noAutofit/>
          </a:bodyPr>
          <a:lstStyle/>
          <a:p>
            <a:r>
              <a:rPr lang="en-US" sz="3600" dirty="0" smtClean="0">
                <a:latin typeface="+mn-lt"/>
              </a:rPr>
              <a:t>Reflect on your content and pedagogical sessions today.</a:t>
            </a:r>
            <a:br>
              <a:rPr lang="en-US" sz="3600" dirty="0" smtClean="0">
                <a:latin typeface="+mn-lt"/>
              </a:rPr>
            </a:br>
            <a:endParaRPr lang="en-US" sz="3600" dirty="0">
              <a:latin typeface="+mn-lt"/>
            </a:endParaRPr>
          </a:p>
        </p:txBody>
      </p:sp>
      <p:sp>
        <p:nvSpPr>
          <p:cNvPr id="5" name="Title 1"/>
          <p:cNvSpPr txBox="1">
            <a:spLocks/>
          </p:cNvSpPr>
          <p:nvPr/>
        </p:nvSpPr>
        <p:spPr>
          <a:xfrm>
            <a:off x="-186267" y="5444067"/>
            <a:ext cx="9516533" cy="11430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latin typeface="+mn-lt"/>
              </a:rPr>
              <a:t>What would you need to do in order to implement the idea or strategy, or use the resource, with your students?</a:t>
            </a:r>
            <a:endParaRPr lang="en-US" sz="3200" dirty="0">
              <a:latin typeface="+mn-lt"/>
            </a:endParaRPr>
          </a:p>
        </p:txBody>
      </p:sp>
      <p:sp>
        <p:nvSpPr>
          <p:cNvPr id="7" name="TextBox 6"/>
          <p:cNvSpPr txBox="1"/>
          <p:nvPr/>
        </p:nvSpPr>
        <p:spPr>
          <a:xfrm>
            <a:off x="6112933" y="176074"/>
            <a:ext cx="3031067" cy="3046988"/>
          </a:xfrm>
          <a:prstGeom prst="rect">
            <a:avLst/>
          </a:prstGeom>
          <a:noFill/>
        </p:spPr>
        <p:txBody>
          <a:bodyPr wrap="square" rtlCol="0">
            <a:spAutoFit/>
          </a:bodyPr>
          <a:lstStyle/>
          <a:p>
            <a:pPr algn="ctr"/>
            <a:r>
              <a:rPr lang="en-US" sz="3200" dirty="0"/>
              <a:t>What ideas, strategies, or resources do you want to keep in mind for </a:t>
            </a:r>
            <a:r>
              <a:rPr lang="en-US" sz="3200" dirty="0" smtClean="0"/>
              <a:t>next year?</a:t>
            </a:r>
            <a:endParaRPr lang="en-US" sz="3200" dirty="0"/>
          </a:p>
        </p:txBody>
      </p:sp>
    </p:spTree>
    <p:extLst>
      <p:ext uri="{BB962C8B-B14F-4D97-AF65-F5344CB8AC3E}">
        <p14:creationId xmlns:p14="http://schemas.microsoft.com/office/powerpoint/2010/main" val="1905154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1023568" y="4929189"/>
            <a:ext cx="7009805" cy="1131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a:r>
              <a:rPr lang="en-US" altLang="en-US" sz="2251">
                <a:latin typeface="Calibri" charset="0"/>
              </a:rPr>
              <a:t>Schedule subject to change depending on whim, weather, phase of the moon, disposition of facilitators and </a:t>
            </a:r>
          </a:p>
          <a:p>
            <a:pPr algn="ctr"/>
            <a:r>
              <a:rPr lang="en-US" altLang="en-US" sz="2251">
                <a:latin typeface="Calibri" charset="0"/>
              </a:rPr>
              <a:t>participants, and factors we have not yet considered.</a:t>
            </a:r>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42" y="0"/>
            <a:ext cx="7067508" cy="4899419"/>
          </a:xfrm>
        </p:spPr>
      </p:pic>
    </p:spTree>
    <p:extLst>
      <p:ext uri="{BB962C8B-B14F-4D97-AF65-F5344CB8AC3E}">
        <p14:creationId xmlns:p14="http://schemas.microsoft.com/office/powerpoint/2010/main" val="428274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
            <a:ext cx="9649644" cy="699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AutoShape 4"/>
          <p:cNvSpPr>
            <a:spLocks/>
          </p:cNvSpPr>
          <p:nvPr/>
        </p:nvSpPr>
        <p:spPr bwMode="auto">
          <a:xfrm>
            <a:off x="767953" y="535783"/>
            <a:ext cx="7875984" cy="55721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solidFill>
            <a:schemeClr val="bg1"/>
          </a:solidFill>
          <a:ln w="25400">
            <a:solidFill>
              <a:srgbClr val="000000"/>
            </a:solidFill>
            <a:miter lim="800000"/>
            <a:headEnd/>
            <a:tailEnd/>
          </a:ln>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r>
              <a:rPr lang="en-US" altLang="en-US" sz="2251" dirty="0">
                <a:latin typeface="Calibri" charset="0"/>
                <a:sym typeface="Microsoft Sans Serif" charset="0"/>
              </a:rPr>
              <a:t>8:30am-10:00 am			</a:t>
            </a:r>
            <a:r>
              <a:rPr lang="en-US" altLang="en-US" sz="2251" dirty="0" smtClean="0">
                <a:latin typeface="Calibri" charset="0"/>
                <a:sym typeface="Microsoft Sans Serif" charset="0"/>
              </a:rPr>
              <a:t>STEM Session </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10:00- 10: 15 am			</a:t>
            </a:r>
            <a:r>
              <a:rPr lang="en-US" altLang="en-US" sz="2251" dirty="0" smtClean="0">
                <a:latin typeface="Calibri" charset="0"/>
                <a:sym typeface="Microsoft Sans Serif" charset="0"/>
              </a:rPr>
              <a:t>Break</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10:15 am to noon			</a:t>
            </a:r>
            <a:r>
              <a:rPr lang="en-US" altLang="en-US" sz="2251" dirty="0" smtClean="0">
                <a:latin typeface="Calibri" charset="0"/>
                <a:sym typeface="Microsoft Sans Serif" charset="0"/>
              </a:rPr>
              <a:t>STEM Session </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12:00pm-12:45pm			</a:t>
            </a:r>
            <a:r>
              <a:rPr lang="en-US" altLang="en-US" sz="2251" dirty="0" smtClean="0">
                <a:latin typeface="Calibri" charset="0"/>
                <a:sym typeface="Microsoft Sans Serif" charset="0"/>
              </a:rPr>
              <a:t>Lunch</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12:45pm- 2:00 pm			</a:t>
            </a:r>
            <a:r>
              <a:rPr lang="en-US" altLang="en-US" sz="2251" dirty="0" smtClean="0">
                <a:latin typeface="Calibri" charset="0"/>
                <a:sym typeface="Microsoft Sans Serif" charset="0"/>
              </a:rPr>
              <a:t>Pedagogical </a:t>
            </a:r>
            <a:r>
              <a:rPr lang="en-US" altLang="en-US" sz="2251" dirty="0">
                <a:latin typeface="Calibri" charset="0"/>
                <a:sym typeface="Microsoft Sans Serif" charset="0"/>
              </a:rPr>
              <a:t>Session</a:t>
            </a: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2:00 pm- 2:15 pm			</a:t>
            </a:r>
            <a:r>
              <a:rPr lang="en-US" altLang="en-US" sz="2251" dirty="0" smtClean="0">
                <a:latin typeface="Calibri" charset="0"/>
                <a:sym typeface="Microsoft Sans Serif" charset="0"/>
              </a:rPr>
              <a:t>Break</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2:15 pm- 3:15 pm 			</a:t>
            </a:r>
            <a:r>
              <a:rPr lang="en-US" altLang="en-US" sz="2251" dirty="0" smtClean="0">
                <a:latin typeface="Calibri" charset="0"/>
                <a:sym typeface="Microsoft Sans Serif" charset="0"/>
              </a:rPr>
              <a:t>Application</a:t>
            </a:r>
            <a:endParaRPr lang="en-US" altLang="en-US" sz="2251" dirty="0">
              <a:latin typeface="Calibri" charset="0"/>
              <a:sym typeface="Microsoft Sans Serif" charset="0"/>
            </a:endParaRPr>
          </a:p>
          <a:p>
            <a:pPr eaLnBrk="1"/>
            <a:endParaRPr lang="en-US" altLang="en-US" sz="2251" dirty="0">
              <a:latin typeface="Calibri" charset="0"/>
              <a:sym typeface="Microsoft Sans Serif" charset="0"/>
            </a:endParaRPr>
          </a:p>
          <a:p>
            <a:pPr eaLnBrk="1"/>
            <a:r>
              <a:rPr lang="en-US" altLang="en-US" sz="2251" dirty="0">
                <a:latin typeface="Calibri" charset="0"/>
                <a:sym typeface="Microsoft Sans Serif" charset="0"/>
              </a:rPr>
              <a:t>3:15 pm- 3:30 pm			</a:t>
            </a:r>
            <a:r>
              <a:rPr lang="en-US" altLang="en-US" sz="2251" dirty="0" smtClean="0">
                <a:latin typeface="Calibri" charset="0"/>
                <a:sym typeface="Microsoft Sans Serif" charset="0"/>
              </a:rPr>
              <a:t>End </a:t>
            </a:r>
            <a:r>
              <a:rPr lang="en-US" altLang="en-US" sz="2251" dirty="0">
                <a:latin typeface="Calibri" charset="0"/>
                <a:sym typeface="Microsoft Sans Serif" charset="0"/>
              </a:rPr>
              <a:t>of Day Survey</a:t>
            </a:r>
          </a:p>
        </p:txBody>
      </p:sp>
    </p:spTree>
    <p:extLst>
      <p:ext uri="{BB962C8B-B14F-4D97-AF65-F5344CB8AC3E}">
        <p14:creationId xmlns:p14="http://schemas.microsoft.com/office/powerpoint/2010/main" val="98584275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7329488"/>
          </a:xfrm>
          <a:prstGeom prst="rect">
            <a:avLst/>
          </a:prstGeom>
        </p:spPr>
      </p:pic>
      <p:sp>
        <p:nvSpPr>
          <p:cNvPr id="16386" name="Rectangle 2"/>
          <p:cNvSpPr>
            <a:spLocks noGrp="1" noChangeArrowheads="1"/>
          </p:cNvSpPr>
          <p:nvPr>
            <p:ph type="title"/>
          </p:nvPr>
        </p:nvSpPr>
        <p:spPr>
          <a:xfrm>
            <a:off x="100458" y="171455"/>
            <a:ext cx="8943083" cy="1171572"/>
          </a:xfrm>
        </p:spPr>
        <p:txBody>
          <a:bodyPr anchor="t">
            <a:normAutofit/>
          </a:bodyPr>
          <a:lstStyle/>
          <a:p>
            <a:pPr algn="ctr" defTabSz="401813">
              <a:buClr>
                <a:schemeClr val="bg1"/>
              </a:buClr>
              <a:buSzPct val="75000"/>
            </a:pPr>
            <a:r>
              <a:rPr lang="en-US" altLang="en-US" sz="3200" b="1" dirty="0">
                <a:latin typeface="+mn-lt"/>
                <a:sym typeface="Helvetica Neue" charset="0"/>
              </a:rPr>
              <a:t>Deepen conceptual understanding of </a:t>
            </a:r>
            <a:r>
              <a:rPr lang="en-US" altLang="en-US" sz="3200" b="1" dirty="0" smtClean="0">
                <a:latin typeface="+mn-lt"/>
                <a:sym typeface="Helvetica Neue" charset="0"/>
              </a:rPr>
              <a:t>mathematical sense making in physical situations.</a:t>
            </a:r>
            <a:endParaRPr lang="en-US" altLang="en-US" sz="3200" b="1" dirty="0">
              <a:latin typeface="+mn-lt"/>
            </a:endParaRPr>
          </a:p>
        </p:txBody>
      </p:sp>
      <p:sp>
        <p:nvSpPr>
          <p:cNvPr id="4" name="TextBox 3"/>
          <p:cNvSpPr txBox="1"/>
          <p:nvPr/>
        </p:nvSpPr>
        <p:spPr>
          <a:xfrm>
            <a:off x="921989" y="3308539"/>
            <a:ext cx="7500937" cy="2554545"/>
          </a:xfrm>
          <a:prstGeom prst="rect">
            <a:avLst/>
          </a:prstGeom>
          <a:noFill/>
        </p:spPr>
        <p:txBody>
          <a:bodyPr wrap="square" rtlCol="0">
            <a:spAutoFit/>
          </a:bodyPr>
          <a:lstStyle/>
          <a:p>
            <a:pPr algn="ctr"/>
            <a:r>
              <a:rPr lang="en-US" altLang="en-US" sz="3200" b="1" dirty="0" smtClean="0">
                <a:sym typeface="Helvetica Neue" charset="0"/>
              </a:rPr>
              <a:t>Deepen understanding of strategies for student ownership and involvement.</a:t>
            </a:r>
            <a:br>
              <a:rPr lang="en-US" altLang="en-US" sz="3200" b="1" dirty="0" smtClean="0">
                <a:sym typeface="Helvetica Neue" charset="0"/>
              </a:rPr>
            </a:br>
            <a:r>
              <a:rPr lang="en-US" altLang="en-US" sz="3200" b="1" dirty="0" smtClean="0">
                <a:sym typeface="Helvetica Neue" charset="0"/>
              </a:rPr>
              <a:t/>
            </a:r>
            <a:br>
              <a:rPr lang="en-US" altLang="en-US" sz="3200" b="1" dirty="0" smtClean="0">
                <a:sym typeface="Helvetica Neue" charset="0"/>
              </a:rPr>
            </a:br>
            <a:r>
              <a:rPr lang="en-US" altLang="en-US" sz="3200" b="1" dirty="0" smtClean="0">
                <a:sym typeface="Helvetica Neue" charset="0"/>
              </a:rPr>
              <a:t>Plan implementation of strategies to increase student ownership in the fall.</a:t>
            </a:r>
            <a:endParaRPr lang="en-US" sz="3200" b="1" dirty="0"/>
          </a:p>
        </p:txBody>
      </p:sp>
    </p:spTree>
    <p:extLst>
      <p:ext uri="{BB962C8B-B14F-4D97-AF65-F5344CB8AC3E}">
        <p14:creationId xmlns:p14="http://schemas.microsoft.com/office/powerpoint/2010/main" val="198323162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AutoShape 1"/>
          <p:cNvSpPr>
            <a:spLocks/>
          </p:cNvSpPr>
          <p:nvPr/>
        </p:nvSpPr>
        <p:spPr bwMode="auto">
          <a:xfrm>
            <a:off x="4995860" y="1241605"/>
            <a:ext cx="3884671" cy="50776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Respect</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Assume positive intentions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Active participation</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Safe to take risks and make mistakes</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Focused</a:t>
            </a:r>
          </a:p>
          <a:p>
            <a:pPr eaLnBrk="1">
              <a:buClr>
                <a:srgbClr val="000000"/>
              </a:buClr>
              <a:buSzPct val="100000"/>
              <a:buFont typeface="Gill Sans" charset="0"/>
              <a:buChar char="•"/>
              <a:defRPr/>
            </a:pPr>
            <a:r>
              <a:rPr lang="en-US" altLang="en-US" sz="3600" dirty="0">
                <a:latin typeface="+mn-lt"/>
                <a:ea typeface="Helvetica Neue" charset="0"/>
                <a:cs typeface="Helvetica Neue" charset="0"/>
                <a:sym typeface="Helvetica Neue" charset="0"/>
              </a:rPr>
              <a:t>We’re learners</a:t>
            </a:r>
            <a:endParaRPr lang="en-US" altLang="en-US" sz="3600" dirty="0">
              <a:latin typeface="+mn-lt"/>
              <a:sym typeface="Helvetica Light" charset="0"/>
            </a:endParaRPr>
          </a:p>
        </p:txBody>
      </p:sp>
      <p:sp>
        <p:nvSpPr>
          <p:cNvPr id="11266" name="AutoShape 2"/>
          <p:cNvSpPr>
            <a:spLocks/>
          </p:cNvSpPr>
          <p:nvPr/>
        </p:nvSpPr>
        <p:spPr bwMode="auto">
          <a:xfrm>
            <a:off x="5345917" y="559979"/>
            <a:ext cx="3184550" cy="655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a:defRPr/>
            </a:pPr>
            <a:r>
              <a:rPr lang="en-US" altLang="en-US" sz="4000" b="1" dirty="0">
                <a:latin typeface="+mn-lt"/>
                <a:ea typeface="Helvetica Neue" charset="0"/>
                <a:cs typeface="Helvetica Neue" charset="0"/>
                <a:sym typeface="Helvetica Neue" charset="0"/>
              </a:rPr>
              <a:t>M</a:t>
            </a:r>
            <a:r>
              <a:rPr lang="en-US" altLang="en-US" sz="4000" b="1" baseline="32000" dirty="0">
                <a:latin typeface="+mn-lt"/>
                <a:ea typeface="Helvetica Neue" charset="0"/>
                <a:cs typeface="Helvetica Neue" charset="0"/>
                <a:sym typeface="Helvetica Neue" charset="0"/>
              </a:rPr>
              <a:t>2</a:t>
            </a:r>
            <a:r>
              <a:rPr lang="en-US" altLang="en-US" sz="4000" b="1" dirty="0">
                <a:latin typeface="+mn-lt"/>
                <a:ea typeface="Helvetica Neue" charset="0"/>
                <a:cs typeface="Helvetica Neue" charset="0"/>
                <a:sym typeface="Helvetica Neue" charset="0"/>
              </a:rPr>
              <a:t>P Norms</a:t>
            </a:r>
            <a:endParaRPr lang="en-US" altLang="en-US" sz="4000" b="1" dirty="0">
              <a:latin typeface="+mn-lt"/>
              <a:sym typeface="Helvetica Light" charset="0"/>
            </a:endParaRPr>
          </a:p>
        </p:txBody>
      </p:sp>
      <p:pic>
        <p:nvPicPr>
          <p:cNvPr id="11267" name="Picture 3" descr="image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487992" y="896877"/>
            <a:ext cx="7172771" cy="5379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8" name="AutoShape 4"/>
          <p:cNvSpPr>
            <a:spLocks/>
          </p:cNvSpPr>
          <p:nvPr/>
        </p:nvSpPr>
        <p:spPr bwMode="auto">
          <a:xfrm>
            <a:off x="5107606" y="6032003"/>
            <a:ext cx="3661172" cy="31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2146" tIns="32146" rIns="32146" bIns="32146"/>
          <a:lstStyle>
            <a:lvl1pPr defTabSz="457200">
              <a:defRPr sz="4200">
                <a:solidFill>
                  <a:srgbClr val="000000"/>
                </a:solidFill>
                <a:latin typeface="Gill Sans" charset="0"/>
                <a:ea typeface="Heiti SC Light" charset="-122"/>
                <a:sym typeface="Gill Sans" charset="0"/>
              </a:defRPr>
            </a:lvl1pPr>
            <a:lvl2pPr marL="742950" indent="-285750" defTabSz="457200">
              <a:defRPr sz="4200">
                <a:solidFill>
                  <a:srgbClr val="000000"/>
                </a:solidFill>
                <a:latin typeface="Gill Sans" charset="0"/>
                <a:ea typeface="Heiti SC Light" charset="-122"/>
                <a:sym typeface="Gill Sans" charset="0"/>
              </a:defRPr>
            </a:lvl2pPr>
            <a:lvl3pPr marL="1143000" indent="-228600" defTabSz="457200">
              <a:defRPr sz="4200">
                <a:solidFill>
                  <a:srgbClr val="000000"/>
                </a:solidFill>
                <a:latin typeface="Gill Sans" charset="0"/>
                <a:ea typeface="Heiti SC Light" charset="-122"/>
                <a:sym typeface="Gill Sans" charset="0"/>
              </a:defRPr>
            </a:lvl3pPr>
            <a:lvl4pPr marL="1600200" indent="-228600" defTabSz="457200">
              <a:defRPr sz="4200">
                <a:solidFill>
                  <a:srgbClr val="000000"/>
                </a:solidFill>
                <a:latin typeface="Gill Sans" charset="0"/>
                <a:ea typeface="Heiti SC Light" charset="-122"/>
                <a:sym typeface="Gill Sans" charset="0"/>
              </a:defRPr>
            </a:lvl4pPr>
            <a:lvl5pPr marL="2057400" indent="-228600" defTabSz="457200">
              <a:defRPr sz="4200">
                <a:solidFill>
                  <a:srgbClr val="000000"/>
                </a:solidFill>
                <a:latin typeface="Gill Sans" charset="0"/>
                <a:ea typeface="Heiti SC Light" charset="-122"/>
                <a:sym typeface="Gill Sans" charset="0"/>
              </a:defRPr>
            </a:lvl5pPr>
            <a:lvl6pPr marL="25146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defTabSz="4572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a:defRPr/>
            </a:pPr>
            <a:r>
              <a:rPr lang="en-US" altLang="en-US" sz="844" dirty="0"/>
              <a:t>Brand New Norms Sign/ Steve </a:t>
            </a:r>
            <a:r>
              <a:rPr lang="en-US" altLang="en-US" sz="844" dirty="0" err="1"/>
              <a:t>Devol</a:t>
            </a:r>
            <a:r>
              <a:rPr lang="en-US" altLang="en-US" sz="844" dirty="0"/>
              <a:t> https://</a:t>
            </a:r>
            <a:r>
              <a:rPr lang="en-US" altLang="en-US" sz="844" dirty="0" err="1"/>
              <a:t>www.flickr.com</a:t>
            </a:r>
            <a:r>
              <a:rPr lang="en-US" altLang="en-US" sz="844" dirty="0"/>
              <a:t>/photos/</a:t>
            </a:r>
            <a:r>
              <a:rPr lang="en-US" altLang="en-US" sz="844" dirty="0" err="1"/>
              <a:t>stevedevol</a:t>
            </a:r>
            <a:r>
              <a:rPr lang="en-US" altLang="en-US" sz="844" dirty="0"/>
              <a:t>/</a:t>
            </a:r>
            <a:endParaRPr lang="en-US" altLang="en-US" sz="844" dirty="0">
              <a:latin typeface="Helvetica" charset="0"/>
              <a:sym typeface="Helvetica" charset="0"/>
            </a:endParaRPr>
          </a:p>
          <a:p>
            <a:pPr eaLnBrk="1">
              <a:defRPr/>
            </a:pPr>
            <a:r>
              <a:rPr lang="en-US" altLang="en-US" sz="844" dirty="0"/>
              <a:t>March 14, 2010/ Photo URL https://</a:t>
            </a:r>
            <a:r>
              <a:rPr lang="en-US" altLang="en-US" sz="844" dirty="0" err="1"/>
              <a:t>www.flickr.com</a:t>
            </a:r>
            <a:r>
              <a:rPr lang="en-US" altLang="en-US" sz="844" dirty="0"/>
              <a:t>/photos/</a:t>
            </a:r>
            <a:r>
              <a:rPr lang="en-US" altLang="en-US" sz="844" dirty="0" err="1"/>
              <a:t>stevedevol</a:t>
            </a:r>
            <a:r>
              <a:rPr lang="en-US" altLang="en-US" sz="844" dirty="0"/>
              <a:t>/4434122972</a:t>
            </a:r>
            <a:endParaRPr lang="en-US" altLang="en-US" sz="2531" dirty="0">
              <a:latin typeface="Helvetica Light" charset="0"/>
              <a:sym typeface="Helvetica Light" charset="0"/>
            </a:endParaRPr>
          </a:p>
        </p:txBody>
      </p:sp>
    </p:spTree>
    <p:extLst>
      <p:ext uri="{BB962C8B-B14F-4D97-AF65-F5344CB8AC3E}">
        <p14:creationId xmlns:p14="http://schemas.microsoft.com/office/powerpoint/2010/main" val="55186189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6292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duotone>
              <a:schemeClr val="accent1">
                <a:shade val="45000"/>
                <a:satMod val="135000"/>
              </a:schemeClr>
              <a:prstClr val="white"/>
            </a:duotone>
          </a:blip>
          <a:stretch>
            <a:fillRect/>
          </a:stretch>
        </p:blipFill>
        <p:spPr>
          <a:xfrm>
            <a:off x="-953383" y="0"/>
            <a:ext cx="10679289" cy="6858000"/>
          </a:xfrm>
          <a:prstGeom prst="rect">
            <a:avLst/>
          </a:prstGeom>
        </p:spPr>
      </p:pic>
      <p:sp>
        <p:nvSpPr>
          <p:cNvPr id="2" name="Title 1"/>
          <p:cNvSpPr>
            <a:spLocks noGrp="1"/>
          </p:cNvSpPr>
          <p:nvPr>
            <p:ph type="title"/>
          </p:nvPr>
        </p:nvSpPr>
        <p:spPr>
          <a:xfrm>
            <a:off x="211455" y="408148"/>
            <a:ext cx="8721090" cy="1325563"/>
          </a:xfrm>
        </p:spPr>
        <p:txBody>
          <a:bodyPr>
            <a:normAutofit/>
          </a:bodyPr>
          <a:lstStyle/>
          <a:p>
            <a:r>
              <a:rPr lang="en-US" sz="3600" b="1" dirty="0" smtClean="0">
                <a:latin typeface="+mn-lt"/>
              </a:rPr>
              <a:t>STEM Content Tuesday Learning Target:</a:t>
            </a:r>
            <a:endParaRPr lang="en-US" sz="3600" b="1" dirty="0">
              <a:latin typeface="+mn-lt"/>
            </a:endParaRPr>
          </a:p>
        </p:txBody>
      </p:sp>
      <p:sp>
        <p:nvSpPr>
          <p:cNvPr id="8" name="Title 1"/>
          <p:cNvSpPr txBox="1">
            <a:spLocks/>
          </p:cNvSpPr>
          <p:nvPr/>
        </p:nvSpPr>
        <p:spPr>
          <a:xfrm>
            <a:off x="461010" y="1448118"/>
            <a:ext cx="8759190" cy="121904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i="1" dirty="0" smtClean="0">
                <a:latin typeface="+mn-lt"/>
              </a:rPr>
              <a:t>How can mathematical reasoning about ratio and proportion be used to relate the mass and volume of uniform materials?</a:t>
            </a:r>
            <a:endParaRPr lang="en-US" sz="2800" b="1" i="1" dirty="0">
              <a:latin typeface="+mn-lt"/>
            </a:endParaRPr>
          </a:p>
        </p:txBody>
      </p:sp>
      <p:sp>
        <p:nvSpPr>
          <p:cNvPr id="9" name="Title 1"/>
          <p:cNvSpPr txBox="1">
            <a:spLocks/>
          </p:cNvSpPr>
          <p:nvPr/>
        </p:nvSpPr>
        <p:spPr>
          <a:xfrm>
            <a:off x="476250" y="3421537"/>
            <a:ext cx="8759190" cy="1706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i="1" dirty="0" smtClean="0">
                <a:latin typeface="+mn-lt"/>
              </a:rPr>
              <a:t>I can interpret ratios involving mass and volume in real-world situations.</a:t>
            </a:r>
          </a:p>
          <a:p>
            <a:r>
              <a:rPr lang="en-US" sz="2800" b="1" i="1" dirty="0" smtClean="0">
                <a:latin typeface="+mn-lt"/>
              </a:rPr>
              <a:t>I can apply ratios involving mass and volume to make quantitative predictions and comparisons.</a:t>
            </a:r>
            <a:endParaRPr lang="en-US" sz="2800" b="1" i="1" dirty="0">
              <a:latin typeface="+mn-lt"/>
            </a:endParaRPr>
          </a:p>
        </p:txBody>
      </p:sp>
      <p:sp>
        <p:nvSpPr>
          <p:cNvPr id="10" name="Title 1"/>
          <p:cNvSpPr txBox="1">
            <a:spLocks/>
          </p:cNvSpPr>
          <p:nvPr/>
        </p:nvSpPr>
        <p:spPr>
          <a:xfrm>
            <a:off x="476250" y="2519047"/>
            <a:ext cx="5943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smtClean="0">
                <a:latin typeface="+mn-lt"/>
              </a:rPr>
              <a:t>Success Criteria:</a:t>
            </a:r>
            <a:endParaRPr lang="en-US" sz="3600" b="1" dirty="0">
              <a:latin typeface="+mn-lt"/>
            </a:endParaRPr>
          </a:p>
        </p:txBody>
      </p:sp>
    </p:spTree>
    <p:extLst>
      <p:ext uri="{BB962C8B-B14F-4D97-AF65-F5344CB8AC3E}">
        <p14:creationId xmlns:p14="http://schemas.microsoft.com/office/powerpoint/2010/main" val="1180942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6858000"/>
          </a:xfrm>
          <a:prstGeom prst="rect">
            <a:avLst/>
          </a:prstGeom>
        </p:spPr>
      </p:pic>
      <p:sp>
        <p:nvSpPr>
          <p:cNvPr id="3" name="Content Placeholder 2"/>
          <p:cNvSpPr>
            <a:spLocks noGrp="1"/>
          </p:cNvSpPr>
          <p:nvPr>
            <p:ph idx="1"/>
          </p:nvPr>
        </p:nvSpPr>
        <p:spPr>
          <a:xfrm>
            <a:off x="933450" y="1878012"/>
            <a:ext cx="7550150" cy="3101975"/>
          </a:xfrm>
          <a:solidFill>
            <a:schemeClr val="bg1"/>
          </a:solidFill>
          <a:ln w="25400">
            <a:solidFill>
              <a:schemeClr val="tx1"/>
            </a:solidFill>
          </a:ln>
        </p:spPr>
        <p:txBody>
          <a:bodyPr>
            <a:normAutofit/>
          </a:bodyPr>
          <a:lstStyle/>
          <a:p>
            <a:pPr marL="0" indent="0">
              <a:buNone/>
            </a:pPr>
            <a:r>
              <a:rPr lang="en-US" sz="3600" dirty="0" smtClean="0"/>
              <a:t>Determine </a:t>
            </a:r>
            <a:r>
              <a:rPr lang="en-US" sz="3600" dirty="0"/>
              <a:t>which of the following is "more square" using mental math only:</a:t>
            </a:r>
          </a:p>
          <a:p>
            <a:pPr marL="0" indent="0">
              <a:buNone/>
            </a:pPr>
            <a:r>
              <a:rPr lang="en-US" sz="3600" dirty="0"/>
              <a:t>a.  A lot that is 75 feet by 114 feet</a:t>
            </a:r>
          </a:p>
          <a:p>
            <a:pPr marL="0" indent="0">
              <a:buNone/>
            </a:pPr>
            <a:r>
              <a:rPr lang="en-US" sz="3600" dirty="0"/>
              <a:t>b.  A lot that is 455 feet by 508 feet</a:t>
            </a:r>
          </a:p>
          <a:p>
            <a:pPr marL="0" indent="0">
              <a:buNone/>
            </a:pPr>
            <a:r>
              <a:rPr lang="en-US" sz="3600" dirty="0"/>
              <a:t>c.  A lot that is 185 feet by 245 feet</a:t>
            </a:r>
          </a:p>
        </p:txBody>
      </p:sp>
    </p:spTree>
    <p:extLst>
      <p:ext uri="{BB962C8B-B14F-4D97-AF65-F5344CB8AC3E}">
        <p14:creationId xmlns:p14="http://schemas.microsoft.com/office/powerpoint/2010/main" val="1607394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2978</TotalTime>
  <Words>1360</Words>
  <Application>Microsoft Macintosh PowerPoint</Application>
  <PresentationFormat>On-screen Show (4:3)</PresentationFormat>
  <Paragraphs>200</Paragraphs>
  <Slides>22</Slides>
  <Notes>22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22</vt:i4>
      </vt:variant>
    </vt:vector>
  </HeadingPairs>
  <TitlesOfParts>
    <vt:vector size="36" baseType="lpstr">
      <vt:lpstr>Calibri</vt:lpstr>
      <vt:lpstr>Calibri Bold</vt:lpstr>
      <vt:lpstr>Calibri Light</vt:lpstr>
      <vt:lpstr>Gill Sans</vt:lpstr>
      <vt:lpstr>Heiti SC Light</vt:lpstr>
      <vt:lpstr>Heiti SC Medium</vt:lpstr>
      <vt:lpstr>Helvetica</vt:lpstr>
      <vt:lpstr>Helvetica Light</vt:lpstr>
      <vt:lpstr>Helvetica Neue</vt:lpstr>
      <vt:lpstr>Microsoft Sans Serif</vt:lpstr>
      <vt:lpstr>ＭＳ Ｐゴシック</vt:lpstr>
      <vt:lpstr>Trebuchet MS</vt:lpstr>
      <vt:lpstr>Arial</vt:lpstr>
      <vt:lpstr>Office Theme</vt:lpstr>
      <vt:lpstr> Welcome to the  Middle School Math Partnership  M2P Monday, June 29, 2015 </vt:lpstr>
      <vt:lpstr>PowerPoint Presentation</vt:lpstr>
      <vt:lpstr>PowerPoint Presentation</vt:lpstr>
      <vt:lpstr>PowerPoint Presentation</vt:lpstr>
      <vt:lpstr>Deepen conceptual understanding of mathematical sense making in physical situations.</vt:lpstr>
      <vt:lpstr>PowerPoint Presentation</vt:lpstr>
      <vt:lpstr>PowerPoint Presentation</vt:lpstr>
      <vt:lpstr>STEM Content Tuesday Learning Target: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Reflect on your content and pedagogical sessions today. </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Middle School Math Partnership  M2P Monday, June 29, 2015</dc:title>
  <dc:creator>Shannon Warren</dc:creator>
  <cp:lastModifiedBy>Shannon Warren</cp:lastModifiedBy>
  <cp:revision>35</cp:revision>
  <dcterms:created xsi:type="dcterms:W3CDTF">2017-06-16T12:37:47Z</dcterms:created>
  <dcterms:modified xsi:type="dcterms:W3CDTF">2018-01-12T18:32:11Z</dcterms:modified>
</cp:coreProperties>
</file>